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32"/>
  </p:notesMasterIdLst>
  <p:sldIdLst>
    <p:sldId id="258" r:id="rId2"/>
    <p:sldId id="2415" r:id="rId3"/>
    <p:sldId id="2256" r:id="rId4"/>
    <p:sldId id="2013" r:id="rId5"/>
    <p:sldId id="262" r:id="rId6"/>
    <p:sldId id="263" r:id="rId7"/>
    <p:sldId id="268" r:id="rId8"/>
    <p:sldId id="259" r:id="rId9"/>
    <p:sldId id="2422" r:id="rId10"/>
    <p:sldId id="2424" r:id="rId11"/>
    <p:sldId id="2425" r:id="rId12"/>
    <p:sldId id="2426" r:id="rId13"/>
    <p:sldId id="2427" r:id="rId14"/>
    <p:sldId id="261" r:id="rId15"/>
    <p:sldId id="2428" r:id="rId16"/>
    <p:sldId id="2429" r:id="rId17"/>
    <p:sldId id="2430" r:id="rId18"/>
    <p:sldId id="2432" r:id="rId19"/>
    <p:sldId id="2431" r:id="rId20"/>
    <p:sldId id="264" r:id="rId21"/>
    <p:sldId id="2433" r:id="rId22"/>
    <p:sldId id="2434" r:id="rId23"/>
    <p:sldId id="265" r:id="rId24"/>
    <p:sldId id="2435" r:id="rId25"/>
    <p:sldId id="2417" r:id="rId26"/>
    <p:sldId id="2419" r:id="rId27"/>
    <p:sldId id="2418" r:id="rId28"/>
    <p:sldId id="266" r:id="rId29"/>
    <p:sldId id="267" r:id="rId30"/>
    <p:sldId id="2420"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59B28FC7-1A36-4FC5-BF6C-FD6810EFC91A}">
          <p14:sldIdLst>
            <p14:sldId id="258"/>
            <p14:sldId id="2415"/>
            <p14:sldId id="2256"/>
            <p14:sldId id="2013"/>
            <p14:sldId id="262"/>
            <p14:sldId id="263"/>
            <p14:sldId id="268"/>
            <p14:sldId id="259"/>
            <p14:sldId id="2422"/>
            <p14:sldId id="2424"/>
            <p14:sldId id="2425"/>
            <p14:sldId id="2426"/>
            <p14:sldId id="2427"/>
            <p14:sldId id="261"/>
            <p14:sldId id="2428"/>
            <p14:sldId id="2429"/>
            <p14:sldId id="2430"/>
            <p14:sldId id="2432"/>
            <p14:sldId id="2431"/>
            <p14:sldId id="264"/>
            <p14:sldId id="2433"/>
            <p14:sldId id="2434"/>
            <p14:sldId id="265"/>
            <p14:sldId id="2435"/>
            <p14:sldId id="2417"/>
            <p14:sldId id="2419"/>
            <p14:sldId id="2418"/>
            <p14:sldId id="266"/>
            <p14:sldId id="267"/>
            <p14:sldId id="242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a:t>Yüksek</a:t>
            </a:r>
            <a:r>
              <a:rPr lang="tr-TR" baseline="0"/>
              <a:t> Lisans Mezun Sayısı</a:t>
            </a:r>
            <a:endParaRPr lang="tr-T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tr-TR"/>
        </a:p>
      </c:txPr>
    </c:title>
    <c:autoTitleDeleted val="0"/>
    <c:plotArea>
      <c:layout/>
      <c:areaChart>
        <c:grouping val="standard"/>
        <c:varyColors val="0"/>
        <c:ser>
          <c:idx val="2"/>
          <c:order val="2"/>
          <c:tx>
            <c:strRef>
              <c:f>Eğilim!$D$5</c:f>
              <c:strCache>
                <c:ptCount val="1"/>
                <c:pt idx="0">
                  <c:v>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trendline>
            <c:spPr>
              <a:ln w="19050" cap="rnd">
                <a:solidFill>
                  <a:schemeClr val="bg1"/>
                </a:solidFill>
              </a:ln>
              <a:effectLst/>
            </c:spPr>
            <c:trendlineType val="log"/>
            <c:dispRSqr val="0"/>
            <c:dispEq val="0"/>
          </c:trendline>
          <c:cat>
            <c:numRef>
              <c:f>Eğilim!$A$6:$A$16</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Eğilim!$D$6:$D$16</c:f>
              <c:numCache>
                <c:formatCode>General</c:formatCode>
                <c:ptCount val="11"/>
                <c:pt idx="0">
                  <c:v>90</c:v>
                </c:pt>
                <c:pt idx="1">
                  <c:v>99</c:v>
                </c:pt>
                <c:pt idx="2">
                  <c:v>126</c:v>
                </c:pt>
                <c:pt idx="3">
                  <c:v>129</c:v>
                </c:pt>
                <c:pt idx="4">
                  <c:v>151</c:v>
                </c:pt>
                <c:pt idx="5">
                  <c:v>144</c:v>
                </c:pt>
                <c:pt idx="6">
                  <c:v>175</c:v>
                </c:pt>
                <c:pt idx="7">
                  <c:v>514</c:v>
                </c:pt>
                <c:pt idx="8">
                  <c:v>114</c:v>
                </c:pt>
                <c:pt idx="9">
                  <c:v>212</c:v>
                </c:pt>
                <c:pt idx="10">
                  <c:v>91</c:v>
                </c:pt>
              </c:numCache>
            </c:numRef>
          </c:val>
          <c:extLst>
            <c:ext xmlns:c16="http://schemas.microsoft.com/office/drawing/2014/chart" uri="{C3380CC4-5D6E-409C-BE32-E72D297353CC}">
              <c16:uniqueId val="{00000001-D5FB-4D58-A606-20482F54BF87}"/>
            </c:ext>
          </c:extLst>
        </c:ser>
        <c:dLbls>
          <c:showLegendKey val="0"/>
          <c:showVal val="0"/>
          <c:showCatName val="0"/>
          <c:showSerName val="0"/>
          <c:showPercent val="0"/>
          <c:showBubbleSize val="0"/>
        </c:dLbls>
        <c:axId val="1833248512"/>
        <c:axId val="1833253504"/>
      </c:areaChart>
      <c:barChart>
        <c:barDir val="col"/>
        <c:grouping val="clustered"/>
        <c:varyColors val="0"/>
        <c:ser>
          <c:idx val="0"/>
          <c:order val="0"/>
          <c:tx>
            <c:strRef>
              <c:f>Eğilim!$B$5</c:f>
              <c:strCache>
                <c:ptCount val="1"/>
                <c:pt idx="0">
                  <c:v>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Eğilim!$A$6:$A$16</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Eğilim!$B$6:$B$16</c:f>
              <c:numCache>
                <c:formatCode>General</c:formatCode>
                <c:ptCount val="11"/>
                <c:pt idx="0">
                  <c:v>38</c:v>
                </c:pt>
                <c:pt idx="1">
                  <c:v>50</c:v>
                </c:pt>
                <c:pt idx="2">
                  <c:v>59</c:v>
                </c:pt>
                <c:pt idx="3">
                  <c:v>58</c:v>
                </c:pt>
                <c:pt idx="4">
                  <c:v>66</c:v>
                </c:pt>
                <c:pt idx="5">
                  <c:v>63</c:v>
                </c:pt>
                <c:pt idx="6">
                  <c:v>71</c:v>
                </c:pt>
                <c:pt idx="7">
                  <c:v>205</c:v>
                </c:pt>
                <c:pt idx="8">
                  <c:v>59</c:v>
                </c:pt>
                <c:pt idx="9">
                  <c:v>103</c:v>
                </c:pt>
                <c:pt idx="10">
                  <c:v>44</c:v>
                </c:pt>
              </c:numCache>
            </c:numRef>
          </c:val>
          <c:extLst>
            <c:ext xmlns:c16="http://schemas.microsoft.com/office/drawing/2014/chart" uri="{C3380CC4-5D6E-409C-BE32-E72D297353CC}">
              <c16:uniqueId val="{00000002-D5FB-4D58-A606-20482F54BF87}"/>
            </c:ext>
          </c:extLst>
        </c:ser>
        <c:ser>
          <c:idx val="1"/>
          <c:order val="1"/>
          <c:tx>
            <c:strRef>
              <c:f>Eğilim!$C$5</c:f>
              <c:strCache>
                <c:ptCount val="1"/>
                <c:pt idx="0">
                  <c:v>K</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Eğilim!$A$6:$A$16</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Eğilim!$C$6:$C$16</c:f>
              <c:numCache>
                <c:formatCode>General</c:formatCode>
                <c:ptCount val="11"/>
                <c:pt idx="0">
                  <c:v>52</c:v>
                </c:pt>
                <c:pt idx="1">
                  <c:v>49</c:v>
                </c:pt>
                <c:pt idx="2">
                  <c:v>67</c:v>
                </c:pt>
                <c:pt idx="3">
                  <c:v>71</c:v>
                </c:pt>
                <c:pt idx="4">
                  <c:v>85</c:v>
                </c:pt>
                <c:pt idx="5">
                  <c:v>81</c:v>
                </c:pt>
                <c:pt idx="6">
                  <c:v>104</c:v>
                </c:pt>
                <c:pt idx="7">
                  <c:v>309</c:v>
                </c:pt>
                <c:pt idx="8">
                  <c:v>55</c:v>
                </c:pt>
                <c:pt idx="9">
                  <c:v>109</c:v>
                </c:pt>
                <c:pt idx="10">
                  <c:v>47</c:v>
                </c:pt>
              </c:numCache>
            </c:numRef>
          </c:val>
          <c:extLst>
            <c:ext xmlns:c16="http://schemas.microsoft.com/office/drawing/2014/chart" uri="{C3380CC4-5D6E-409C-BE32-E72D297353CC}">
              <c16:uniqueId val="{00000003-D5FB-4D58-A606-20482F54BF87}"/>
            </c:ext>
          </c:extLst>
        </c:ser>
        <c:dLbls>
          <c:showLegendKey val="0"/>
          <c:showVal val="0"/>
          <c:showCatName val="0"/>
          <c:showSerName val="0"/>
          <c:showPercent val="0"/>
          <c:showBubbleSize val="0"/>
        </c:dLbls>
        <c:gapWidth val="219"/>
        <c:axId val="1833248512"/>
        <c:axId val="1833253504"/>
      </c:barChart>
      <c:catAx>
        <c:axId val="183324851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crossAx val="1833253504"/>
        <c:crosses val="autoZero"/>
        <c:auto val="1"/>
        <c:lblAlgn val="ctr"/>
        <c:lblOffset val="100"/>
        <c:noMultiLvlLbl val="0"/>
      </c:catAx>
      <c:valAx>
        <c:axId val="183325350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crossAx val="1833248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a:t>Doktora Mezun Sayısı</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tr-TR"/>
        </a:p>
      </c:txPr>
    </c:title>
    <c:autoTitleDeleted val="0"/>
    <c:plotArea>
      <c:layout/>
      <c:areaChart>
        <c:grouping val="standard"/>
        <c:varyColors val="0"/>
        <c:ser>
          <c:idx val="6"/>
          <c:order val="6"/>
          <c:tx>
            <c:strRef>
              <c:f>Eğilim!$H$5</c:f>
              <c:strCache>
                <c:ptCount val="1"/>
                <c:pt idx="0">
                  <c:v>T</c:v>
                </c:pt>
              </c:strCache>
            </c:strRef>
          </c:tx>
          <c:spPr>
            <a:solidFill>
              <a:schemeClr val="bg1">
                <a:lumMod val="65000"/>
              </a:schemeClr>
            </a:solidFill>
            <a:ln>
              <a:noFill/>
            </a:ln>
            <a:effectLst>
              <a:outerShdw blurRad="57150" dist="19050" dir="5400000" algn="ctr" rotWithShape="0">
                <a:srgbClr val="000000">
                  <a:alpha val="63000"/>
                </a:srgbClr>
              </a:outerShdw>
            </a:effectLst>
          </c:spPr>
          <c:trendline>
            <c:spPr>
              <a:ln w="19050" cap="rnd">
                <a:solidFill>
                  <a:schemeClr val="bg1"/>
                </a:solidFill>
              </a:ln>
              <a:effectLst/>
            </c:spPr>
            <c:trendlineType val="log"/>
            <c:dispRSqr val="0"/>
            <c:dispEq val="0"/>
          </c:trendline>
          <c:cat>
            <c:numRef>
              <c:f>Eğilim!$A$6:$A$16</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Eğilim!$H$6:$H$16</c:f>
              <c:numCache>
                <c:formatCode>General</c:formatCode>
                <c:ptCount val="11"/>
                <c:pt idx="0">
                  <c:v>17</c:v>
                </c:pt>
                <c:pt idx="1">
                  <c:v>26</c:v>
                </c:pt>
                <c:pt idx="2">
                  <c:v>18</c:v>
                </c:pt>
                <c:pt idx="3">
                  <c:v>37</c:v>
                </c:pt>
                <c:pt idx="4">
                  <c:v>18</c:v>
                </c:pt>
                <c:pt idx="5">
                  <c:v>27</c:v>
                </c:pt>
                <c:pt idx="6">
                  <c:v>27</c:v>
                </c:pt>
                <c:pt idx="7">
                  <c:v>42</c:v>
                </c:pt>
                <c:pt idx="8">
                  <c:v>25</c:v>
                </c:pt>
                <c:pt idx="9">
                  <c:v>65</c:v>
                </c:pt>
                <c:pt idx="10">
                  <c:v>34</c:v>
                </c:pt>
              </c:numCache>
            </c:numRef>
          </c:val>
          <c:extLst>
            <c:ext xmlns:c16="http://schemas.microsoft.com/office/drawing/2014/chart" uri="{C3380CC4-5D6E-409C-BE32-E72D297353CC}">
              <c16:uniqueId val="{00000001-31B4-4917-B4D1-696967A1A3FB}"/>
            </c:ext>
          </c:extLst>
        </c:ser>
        <c:dLbls>
          <c:showLegendKey val="0"/>
          <c:showVal val="0"/>
          <c:showCatName val="0"/>
          <c:showSerName val="0"/>
          <c:showPercent val="0"/>
          <c:showBubbleSize val="0"/>
        </c:dLbls>
        <c:axId val="1750237328"/>
        <c:axId val="1750238160"/>
        <c:extLst>
          <c:ext xmlns:c15="http://schemas.microsoft.com/office/drawing/2012/chart" uri="{02D57815-91ED-43cb-92C2-25804820EDAC}">
            <c15:filteredAreaSeries>
              <c15:ser>
                <c:idx val="2"/>
                <c:order val="2"/>
                <c:tx>
                  <c:strRef>
                    <c:extLst>
                      <c:ext uri="{02D57815-91ED-43cb-92C2-25804820EDAC}">
                        <c15:formulaRef>
                          <c15:sqref>Eğilim!$D$5</c15:sqref>
                        </c15:formulaRef>
                      </c:ext>
                    </c:extLst>
                    <c:strCache>
                      <c:ptCount val="1"/>
                      <c:pt idx="0">
                        <c:v>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numRef>
                    <c:extLst>
                      <c:ext uri="{02D57815-91ED-43cb-92C2-25804820EDAC}">
                        <c15:formulaRef>
                          <c15:sqref>Eğilim!$A$6:$A$16</c15:sqref>
                        </c15:formulaRef>
                      </c:ext>
                    </c:extLst>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extLst>
                      <c:ext uri="{02D57815-91ED-43cb-92C2-25804820EDAC}">
                        <c15:formulaRef>
                          <c15:sqref>Eğilim!$D$6:$D$16</c15:sqref>
                        </c15:formulaRef>
                      </c:ext>
                    </c:extLst>
                    <c:numCache>
                      <c:formatCode>General</c:formatCode>
                      <c:ptCount val="11"/>
                      <c:pt idx="0">
                        <c:v>90</c:v>
                      </c:pt>
                      <c:pt idx="1">
                        <c:v>99</c:v>
                      </c:pt>
                      <c:pt idx="2">
                        <c:v>126</c:v>
                      </c:pt>
                      <c:pt idx="3">
                        <c:v>129</c:v>
                      </c:pt>
                      <c:pt idx="4">
                        <c:v>151</c:v>
                      </c:pt>
                      <c:pt idx="5">
                        <c:v>144</c:v>
                      </c:pt>
                      <c:pt idx="6">
                        <c:v>175</c:v>
                      </c:pt>
                      <c:pt idx="7">
                        <c:v>514</c:v>
                      </c:pt>
                      <c:pt idx="8">
                        <c:v>114</c:v>
                      </c:pt>
                      <c:pt idx="9">
                        <c:v>212</c:v>
                      </c:pt>
                      <c:pt idx="10">
                        <c:v>91</c:v>
                      </c:pt>
                    </c:numCache>
                  </c:numRef>
                </c:val>
                <c:extLst>
                  <c:ext xmlns:c16="http://schemas.microsoft.com/office/drawing/2014/chart" uri="{C3380CC4-5D6E-409C-BE32-E72D297353CC}">
                    <c16:uniqueId val="{00000006-31B4-4917-B4D1-696967A1A3FB}"/>
                  </c:ext>
                </c:extLst>
              </c15:ser>
            </c15:filteredAreaSeries>
            <c15:filteredAreaSeries>
              <c15:ser>
                <c:idx val="3"/>
                <c:order val="3"/>
                <c:tx>
                  <c:strRef>
                    <c:extLst xmlns:c15="http://schemas.microsoft.com/office/drawing/2012/chart">
                      <c:ext xmlns:c15="http://schemas.microsoft.com/office/drawing/2012/chart" uri="{02D57815-91ED-43cb-92C2-25804820EDAC}">
                        <c15:formulaRef>
                          <c15:sqref>Eğilim!$E$5</c15:sqref>
                        </c15:formulaRef>
                      </c:ext>
                    </c:extLst>
                    <c:strCache>
                      <c:ptCount val="1"/>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numRef>
                    <c:extLst xmlns:c15="http://schemas.microsoft.com/office/drawing/2012/chart">
                      <c:ext xmlns:c15="http://schemas.microsoft.com/office/drawing/2012/chart" uri="{02D57815-91ED-43cb-92C2-25804820EDAC}">
                        <c15:formulaRef>
                          <c15:sqref>Eğilim!$A$6:$A$16</c15:sqref>
                        </c15:formulaRef>
                      </c:ext>
                    </c:extLst>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extLst xmlns:c15="http://schemas.microsoft.com/office/drawing/2012/chart">
                      <c:ext xmlns:c15="http://schemas.microsoft.com/office/drawing/2012/chart" uri="{02D57815-91ED-43cb-92C2-25804820EDAC}">
                        <c15:formulaRef>
                          <c15:sqref>Eğilim!$E$6:$E$16</c15:sqref>
                        </c15:formulaRef>
                      </c:ext>
                    </c:extLst>
                    <c:numCache>
                      <c:formatCode>General</c:formatCode>
                      <c:ptCount val="11"/>
                    </c:numCache>
                  </c:numRef>
                </c:val>
                <c:extLst xmlns:c15="http://schemas.microsoft.com/office/drawing/2012/chart">
                  <c:ext xmlns:c16="http://schemas.microsoft.com/office/drawing/2014/chart" uri="{C3380CC4-5D6E-409C-BE32-E72D297353CC}">
                    <c16:uniqueId val="{00000007-31B4-4917-B4D1-696967A1A3FB}"/>
                  </c:ext>
                </c:extLst>
              </c15:ser>
            </c15:filteredAreaSeries>
          </c:ext>
        </c:extLst>
      </c:areaChart>
      <c:barChart>
        <c:barDir val="col"/>
        <c:grouping val="clustered"/>
        <c:varyColors val="0"/>
        <c:ser>
          <c:idx val="4"/>
          <c:order val="4"/>
          <c:tx>
            <c:strRef>
              <c:f>Eğilim!$F$5</c:f>
              <c:strCache>
                <c:ptCount val="1"/>
                <c:pt idx="0">
                  <c:v>E</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cat>
            <c:numRef>
              <c:f>Eğilim!$A$6:$A$16</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Eğilim!$F$6:$F$16</c:f>
              <c:numCache>
                <c:formatCode>General</c:formatCode>
                <c:ptCount val="11"/>
                <c:pt idx="0">
                  <c:v>8</c:v>
                </c:pt>
                <c:pt idx="1">
                  <c:v>13</c:v>
                </c:pt>
                <c:pt idx="2">
                  <c:v>9</c:v>
                </c:pt>
                <c:pt idx="3">
                  <c:v>17</c:v>
                </c:pt>
                <c:pt idx="4">
                  <c:v>13</c:v>
                </c:pt>
                <c:pt idx="5">
                  <c:v>13</c:v>
                </c:pt>
                <c:pt idx="6">
                  <c:v>19</c:v>
                </c:pt>
                <c:pt idx="7">
                  <c:v>20</c:v>
                </c:pt>
                <c:pt idx="8">
                  <c:v>12</c:v>
                </c:pt>
                <c:pt idx="9">
                  <c:v>34</c:v>
                </c:pt>
                <c:pt idx="10">
                  <c:v>15</c:v>
                </c:pt>
              </c:numCache>
            </c:numRef>
          </c:val>
          <c:extLst>
            <c:ext xmlns:c16="http://schemas.microsoft.com/office/drawing/2014/chart" uri="{C3380CC4-5D6E-409C-BE32-E72D297353CC}">
              <c16:uniqueId val="{00000002-31B4-4917-B4D1-696967A1A3FB}"/>
            </c:ext>
          </c:extLst>
        </c:ser>
        <c:ser>
          <c:idx val="5"/>
          <c:order val="5"/>
          <c:tx>
            <c:strRef>
              <c:f>Eğilim!$G$5</c:f>
              <c:strCache>
                <c:ptCount val="1"/>
                <c:pt idx="0">
                  <c:v>K</c:v>
                </c:pt>
              </c:strCache>
            </c:strRef>
          </c:tx>
          <c:spPr>
            <a:solidFill>
              <a:schemeClr val="accent2">
                <a:lumMod val="75000"/>
              </a:schemeClr>
            </a:solidFill>
            <a:ln>
              <a:noFill/>
            </a:ln>
            <a:effectLst>
              <a:outerShdw blurRad="57150" dist="19050" dir="5400000" algn="ctr" rotWithShape="0">
                <a:srgbClr val="000000">
                  <a:alpha val="63000"/>
                </a:srgbClr>
              </a:outerShdw>
            </a:effectLst>
          </c:spPr>
          <c:invertIfNegative val="0"/>
          <c:cat>
            <c:numRef>
              <c:f>Eğilim!$A$6:$A$16</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Eğilim!$G$6:$G$16</c:f>
              <c:numCache>
                <c:formatCode>General</c:formatCode>
                <c:ptCount val="11"/>
                <c:pt idx="0">
                  <c:v>9</c:v>
                </c:pt>
                <c:pt idx="1">
                  <c:v>13</c:v>
                </c:pt>
                <c:pt idx="2">
                  <c:v>9</c:v>
                </c:pt>
                <c:pt idx="3">
                  <c:v>20</c:v>
                </c:pt>
                <c:pt idx="4">
                  <c:v>5</c:v>
                </c:pt>
                <c:pt idx="5">
                  <c:v>14</c:v>
                </c:pt>
                <c:pt idx="6">
                  <c:v>8</c:v>
                </c:pt>
                <c:pt idx="7">
                  <c:v>22</c:v>
                </c:pt>
                <c:pt idx="8">
                  <c:v>13</c:v>
                </c:pt>
                <c:pt idx="9">
                  <c:v>31</c:v>
                </c:pt>
                <c:pt idx="10">
                  <c:v>19</c:v>
                </c:pt>
              </c:numCache>
            </c:numRef>
          </c:val>
          <c:extLst>
            <c:ext xmlns:c16="http://schemas.microsoft.com/office/drawing/2014/chart" uri="{C3380CC4-5D6E-409C-BE32-E72D297353CC}">
              <c16:uniqueId val="{00000003-31B4-4917-B4D1-696967A1A3FB}"/>
            </c:ext>
          </c:extLst>
        </c:ser>
        <c:dLbls>
          <c:showLegendKey val="0"/>
          <c:showVal val="0"/>
          <c:showCatName val="0"/>
          <c:showSerName val="0"/>
          <c:showPercent val="0"/>
          <c:showBubbleSize val="0"/>
        </c:dLbls>
        <c:gapWidth val="219"/>
        <c:axId val="1750237328"/>
        <c:axId val="1750238160"/>
        <c:extLst>
          <c:ext xmlns:c15="http://schemas.microsoft.com/office/drawing/2012/chart" uri="{02D57815-91ED-43cb-92C2-25804820EDAC}">
            <c15:filteredBarSeries>
              <c15:ser>
                <c:idx val="0"/>
                <c:order val="0"/>
                <c:tx>
                  <c:strRef>
                    <c:extLst>
                      <c:ext uri="{02D57815-91ED-43cb-92C2-25804820EDAC}">
                        <c15:formulaRef>
                          <c15:sqref>Eğilim!$B$5</c15:sqref>
                        </c15:formulaRef>
                      </c:ext>
                    </c:extLst>
                    <c:strCache>
                      <c:ptCount val="1"/>
                      <c:pt idx="0">
                        <c:v>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extLst>
                      <c:ext uri="{02D57815-91ED-43cb-92C2-25804820EDAC}">
                        <c15:formulaRef>
                          <c15:sqref>Eğilim!$A$6:$A$16</c15:sqref>
                        </c15:formulaRef>
                      </c:ext>
                    </c:extLst>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extLst>
                      <c:ext uri="{02D57815-91ED-43cb-92C2-25804820EDAC}">
                        <c15:formulaRef>
                          <c15:sqref>Eğilim!$B$6:$B$16</c15:sqref>
                        </c15:formulaRef>
                      </c:ext>
                    </c:extLst>
                    <c:numCache>
                      <c:formatCode>General</c:formatCode>
                      <c:ptCount val="11"/>
                      <c:pt idx="0">
                        <c:v>38</c:v>
                      </c:pt>
                      <c:pt idx="1">
                        <c:v>50</c:v>
                      </c:pt>
                      <c:pt idx="2">
                        <c:v>59</c:v>
                      </c:pt>
                      <c:pt idx="3">
                        <c:v>58</c:v>
                      </c:pt>
                      <c:pt idx="4">
                        <c:v>66</c:v>
                      </c:pt>
                      <c:pt idx="5">
                        <c:v>63</c:v>
                      </c:pt>
                      <c:pt idx="6">
                        <c:v>71</c:v>
                      </c:pt>
                      <c:pt idx="7">
                        <c:v>205</c:v>
                      </c:pt>
                      <c:pt idx="8">
                        <c:v>59</c:v>
                      </c:pt>
                      <c:pt idx="9">
                        <c:v>103</c:v>
                      </c:pt>
                      <c:pt idx="10">
                        <c:v>44</c:v>
                      </c:pt>
                    </c:numCache>
                  </c:numRef>
                </c:val>
                <c:extLst>
                  <c:ext xmlns:c16="http://schemas.microsoft.com/office/drawing/2014/chart" uri="{C3380CC4-5D6E-409C-BE32-E72D297353CC}">
                    <c16:uniqueId val="{00000004-31B4-4917-B4D1-696967A1A3F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Eğilim!$C$5</c15:sqref>
                        </c15:formulaRef>
                      </c:ext>
                    </c:extLst>
                    <c:strCache>
                      <c:ptCount val="1"/>
                      <c:pt idx="0">
                        <c:v>K</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extLst xmlns:c15="http://schemas.microsoft.com/office/drawing/2012/chart">
                      <c:ext xmlns:c15="http://schemas.microsoft.com/office/drawing/2012/chart" uri="{02D57815-91ED-43cb-92C2-25804820EDAC}">
                        <c15:formulaRef>
                          <c15:sqref>Eğilim!$A$6:$A$16</c15:sqref>
                        </c15:formulaRef>
                      </c:ext>
                    </c:extLst>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extLst xmlns:c15="http://schemas.microsoft.com/office/drawing/2012/chart">
                      <c:ext xmlns:c15="http://schemas.microsoft.com/office/drawing/2012/chart" uri="{02D57815-91ED-43cb-92C2-25804820EDAC}">
                        <c15:formulaRef>
                          <c15:sqref>Eğilim!$C$6:$C$16</c15:sqref>
                        </c15:formulaRef>
                      </c:ext>
                    </c:extLst>
                    <c:numCache>
                      <c:formatCode>General</c:formatCode>
                      <c:ptCount val="11"/>
                      <c:pt idx="0">
                        <c:v>52</c:v>
                      </c:pt>
                      <c:pt idx="1">
                        <c:v>49</c:v>
                      </c:pt>
                      <c:pt idx="2">
                        <c:v>67</c:v>
                      </c:pt>
                      <c:pt idx="3">
                        <c:v>71</c:v>
                      </c:pt>
                      <c:pt idx="4">
                        <c:v>85</c:v>
                      </c:pt>
                      <c:pt idx="5">
                        <c:v>81</c:v>
                      </c:pt>
                      <c:pt idx="6">
                        <c:v>104</c:v>
                      </c:pt>
                      <c:pt idx="7">
                        <c:v>309</c:v>
                      </c:pt>
                      <c:pt idx="8">
                        <c:v>55</c:v>
                      </c:pt>
                      <c:pt idx="9">
                        <c:v>109</c:v>
                      </c:pt>
                      <c:pt idx="10">
                        <c:v>47</c:v>
                      </c:pt>
                    </c:numCache>
                  </c:numRef>
                </c:val>
                <c:extLst xmlns:c15="http://schemas.microsoft.com/office/drawing/2012/chart">
                  <c:ext xmlns:c16="http://schemas.microsoft.com/office/drawing/2014/chart" uri="{C3380CC4-5D6E-409C-BE32-E72D297353CC}">
                    <c16:uniqueId val="{00000005-31B4-4917-B4D1-696967A1A3FB}"/>
                  </c:ext>
                </c:extLst>
              </c15:ser>
            </c15:filteredBarSeries>
          </c:ext>
        </c:extLst>
      </c:barChart>
      <c:catAx>
        <c:axId val="175023732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crossAx val="1750238160"/>
        <c:crosses val="autoZero"/>
        <c:auto val="1"/>
        <c:lblAlgn val="ctr"/>
        <c:lblOffset val="100"/>
        <c:noMultiLvlLbl val="0"/>
      </c:catAx>
      <c:valAx>
        <c:axId val="175023816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crossAx val="1750237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a:t>Tezsiz Yüksek Lisans Mezun Sayısı</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tr-TR"/>
        </a:p>
      </c:txPr>
    </c:title>
    <c:autoTitleDeleted val="0"/>
    <c:plotArea>
      <c:layout/>
      <c:areaChart>
        <c:grouping val="standard"/>
        <c:varyColors val="0"/>
        <c:ser>
          <c:idx val="10"/>
          <c:order val="10"/>
          <c:tx>
            <c:strRef>
              <c:f>Eğilim!$L$5</c:f>
              <c:strCache>
                <c:ptCount val="1"/>
                <c:pt idx="0">
                  <c:v>T</c:v>
                </c:pt>
              </c:strCache>
            </c:strRef>
          </c:tx>
          <c:spPr>
            <a:solidFill>
              <a:schemeClr val="bg1">
                <a:lumMod val="65000"/>
              </a:schemeClr>
            </a:solidFill>
            <a:ln>
              <a:noFill/>
            </a:ln>
            <a:effectLst>
              <a:outerShdw blurRad="57150" dist="19050" dir="5400000" algn="ctr" rotWithShape="0">
                <a:srgbClr val="000000">
                  <a:alpha val="63000"/>
                </a:srgbClr>
              </a:outerShdw>
            </a:effectLst>
          </c:spPr>
          <c:trendline>
            <c:spPr>
              <a:ln w="19050" cap="rnd">
                <a:solidFill>
                  <a:schemeClr val="bg1"/>
                </a:solidFill>
              </a:ln>
              <a:effectLst/>
            </c:spPr>
            <c:trendlineType val="log"/>
            <c:dispRSqr val="0"/>
            <c:dispEq val="0"/>
          </c:trendline>
          <c:cat>
            <c:numRef>
              <c:f>Eğilim!$A$6:$A$17</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Eğilim!$L$6:$L$17</c:f>
              <c:numCache>
                <c:formatCode>General</c:formatCode>
                <c:ptCount val="12"/>
                <c:pt idx="0">
                  <c:v>14</c:v>
                </c:pt>
                <c:pt idx="1">
                  <c:v>22</c:v>
                </c:pt>
                <c:pt idx="2">
                  <c:v>19</c:v>
                </c:pt>
                <c:pt idx="3">
                  <c:v>18</c:v>
                </c:pt>
                <c:pt idx="4">
                  <c:v>9</c:v>
                </c:pt>
                <c:pt idx="5">
                  <c:v>14</c:v>
                </c:pt>
                <c:pt idx="6">
                  <c:v>12</c:v>
                </c:pt>
                <c:pt idx="7">
                  <c:v>10</c:v>
                </c:pt>
                <c:pt idx="8">
                  <c:v>2</c:v>
                </c:pt>
                <c:pt idx="9">
                  <c:v>10</c:v>
                </c:pt>
                <c:pt idx="10">
                  <c:v>12</c:v>
                </c:pt>
              </c:numCache>
            </c:numRef>
          </c:val>
          <c:extLst>
            <c:ext xmlns:c16="http://schemas.microsoft.com/office/drawing/2014/chart" uri="{C3380CC4-5D6E-409C-BE32-E72D297353CC}">
              <c16:uniqueId val="{00000001-D579-4E5F-B59F-97160B04892D}"/>
            </c:ext>
          </c:extLst>
        </c:ser>
        <c:dLbls>
          <c:showLegendKey val="0"/>
          <c:showVal val="0"/>
          <c:showCatName val="0"/>
          <c:showSerName val="0"/>
          <c:showPercent val="0"/>
          <c:showBubbleSize val="0"/>
        </c:dLbls>
        <c:axId val="1750237328"/>
        <c:axId val="1750238160"/>
        <c:extLst>
          <c:ext xmlns:c15="http://schemas.microsoft.com/office/drawing/2012/chart" uri="{02D57815-91ED-43cb-92C2-25804820EDAC}">
            <c15:filteredAreaSeries>
              <c15:ser>
                <c:idx val="2"/>
                <c:order val="2"/>
                <c:tx>
                  <c:strRef>
                    <c:extLst>
                      <c:ext uri="{02D57815-91ED-43cb-92C2-25804820EDAC}">
                        <c15:formulaRef>
                          <c15:sqref>Eğilim!$D$5</c15:sqref>
                        </c15:formulaRef>
                      </c:ext>
                    </c:extLst>
                    <c:strCache>
                      <c:ptCount val="1"/>
                      <c:pt idx="0">
                        <c:v>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numRef>
                    <c:extLst>
                      <c:ext uri="{02D57815-91ED-43cb-92C2-25804820EDAC}">
                        <c15:formulaRef>
                          <c15:sqref>Eğilim!$A$6:$A$17</c15:sqref>
                        </c15:formulaRef>
                      </c:ext>
                    </c:extLst>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extLst>
                      <c:ext uri="{02D57815-91ED-43cb-92C2-25804820EDAC}">
                        <c15:formulaRef>
                          <c15:sqref>Eğilim!$D$6:$D$17</c15:sqref>
                        </c15:formulaRef>
                      </c:ext>
                    </c:extLst>
                    <c:numCache>
                      <c:formatCode>General</c:formatCode>
                      <c:ptCount val="12"/>
                      <c:pt idx="0">
                        <c:v>90</c:v>
                      </c:pt>
                      <c:pt idx="1">
                        <c:v>99</c:v>
                      </c:pt>
                      <c:pt idx="2">
                        <c:v>126</c:v>
                      </c:pt>
                      <c:pt idx="3">
                        <c:v>129</c:v>
                      </c:pt>
                      <c:pt idx="4">
                        <c:v>151</c:v>
                      </c:pt>
                      <c:pt idx="5">
                        <c:v>144</c:v>
                      </c:pt>
                      <c:pt idx="6">
                        <c:v>175</c:v>
                      </c:pt>
                      <c:pt idx="7">
                        <c:v>514</c:v>
                      </c:pt>
                      <c:pt idx="8">
                        <c:v>114</c:v>
                      </c:pt>
                      <c:pt idx="9">
                        <c:v>212</c:v>
                      </c:pt>
                      <c:pt idx="10">
                        <c:v>91</c:v>
                      </c:pt>
                    </c:numCache>
                  </c:numRef>
                </c:val>
                <c:extLst>
                  <c:ext xmlns:c16="http://schemas.microsoft.com/office/drawing/2014/chart" uri="{C3380CC4-5D6E-409C-BE32-E72D297353CC}">
                    <c16:uniqueId val="{00000006-D579-4E5F-B59F-97160B04892D}"/>
                  </c:ext>
                </c:extLst>
              </c15:ser>
            </c15:filteredAreaSeries>
            <c15:filteredAreaSeries>
              <c15:ser>
                <c:idx val="3"/>
                <c:order val="3"/>
                <c:tx>
                  <c:strRef>
                    <c:extLst xmlns:c15="http://schemas.microsoft.com/office/drawing/2012/chart">
                      <c:ext xmlns:c15="http://schemas.microsoft.com/office/drawing/2012/chart" uri="{02D57815-91ED-43cb-92C2-25804820EDAC}">
                        <c15:formulaRef>
                          <c15:sqref>Eğilim!$E$5</c15:sqref>
                        </c15:formulaRef>
                      </c:ext>
                    </c:extLst>
                    <c:strCache>
                      <c:ptCount val="1"/>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numRef>
                    <c:extLst xmlns:c15="http://schemas.microsoft.com/office/drawing/2012/chart">
                      <c:ext xmlns:c15="http://schemas.microsoft.com/office/drawing/2012/chart" uri="{02D57815-91ED-43cb-92C2-25804820EDAC}">
                        <c15:formulaRef>
                          <c15:sqref>Eğilim!$A$6:$A$17</c15:sqref>
                        </c15:formulaRef>
                      </c:ext>
                    </c:extLst>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extLst xmlns:c15="http://schemas.microsoft.com/office/drawing/2012/chart">
                      <c:ext xmlns:c15="http://schemas.microsoft.com/office/drawing/2012/chart" uri="{02D57815-91ED-43cb-92C2-25804820EDAC}">
                        <c15:formulaRef>
                          <c15:sqref>Eğilim!$E$6:$E$17</c15:sqref>
                        </c15:formulaRef>
                      </c:ext>
                    </c:extLst>
                    <c:numCache>
                      <c:formatCode>General</c:formatCode>
                      <c:ptCount val="12"/>
                    </c:numCache>
                  </c:numRef>
                </c:val>
                <c:extLst xmlns:c15="http://schemas.microsoft.com/office/drawing/2012/chart">
                  <c:ext xmlns:c16="http://schemas.microsoft.com/office/drawing/2014/chart" uri="{C3380CC4-5D6E-409C-BE32-E72D297353CC}">
                    <c16:uniqueId val="{00000007-D579-4E5F-B59F-97160B04892D}"/>
                  </c:ext>
                </c:extLst>
              </c15:ser>
            </c15:filteredAreaSeries>
            <c15:filteredAreaSeries>
              <c15:ser>
                <c:idx val="6"/>
                <c:order val="6"/>
                <c:tx>
                  <c:strRef>
                    <c:extLst xmlns:c15="http://schemas.microsoft.com/office/drawing/2012/chart">
                      <c:ext xmlns:c15="http://schemas.microsoft.com/office/drawing/2012/chart" uri="{02D57815-91ED-43cb-92C2-25804820EDAC}">
                        <c15:formulaRef>
                          <c15:sqref>Eğilim!$H$5</c15:sqref>
                        </c15:formulaRef>
                      </c:ext>
                    </c:extLst>
                    <c:strCache>
                      <c:ptCount val="1"/>
                      <c:pt idx="0">
                        <c:v>T</c:v>
                      </c:pt>
                    </c:strCache>
                  </c:strRef>
                </c:tx>
                <c:spPr>
                  <a:solidFill>
                    <a:schemeClr val="bg1">
                      <a:lumMod val="50000"/>
                    </a:schemeClr>
                  </a:solidFill>
                  <a:ln>
                    <a:noFill/>
                  </a:ln>
                  <a:effectLst>
                    <a:outerShdw blurRad="57150" dist="19050" dir="5400000" algn="ctr" rotWithShape="0">
                      <a:srgbClr val="000000">
                        <a:alpha val="63000"/>
                      </a:srgbClr>
                    </a:outerShdw>
                  </a:effectLst>
                </c:spPr>
                <c:trendline>
                  <c:spPr>
                    <a:ln w="19050" cap="rnd">
                      <a:solidFill>
                        <a:schemeClr val="bg1"/>
                      </a:solidFill>
                    </a:ln>
                    <a:effectLst/>
                  </c:spPr>
                  <c:trendlineType val="log"/>
                  <c:dispRSqr val="0"/>
                  <c:dispEq val="0"/>
                </c:trendline>
                <c:cat>
                  <c:numRef>
                    <c:extLst xmlns:c15="http://schemas.microsoft.com/office/drawing/2012/chart">
                      <c:ext xmlns:c15="http://schemas.microsoft.com/office/drawing/2012/chart" uri="{02D57815-91ED-43cb-92C2-25804820EDAC}">
                        <c15:formulaRef>
                          <c15:sqref>Eğilim!$A$6:$A$17</c15:sqref>
                        </c15:formulaRef>
                      </c:ext>
                    </c:extLst>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extLst xmlns:c15="http://schemas.microsoft.com/office/drawing/2012/chart">
                      <c:ext xmlns:c15="http://schemas.microsoft.com/office/drawing/2012/chart" uri="{02D57815-91ED-43cb-92C2-25804820EDAC}">
                        <c15:formulaRef>
                          <c15:sqref>Eğilim!$H$6:$H$17</c15:sqref>
                        </c15:formulaRef>
                      </c:ext>
                    </c:extLst>
                    <c:numCache>
                      <c:formatCode>General</c:formatCode>
                      <c:ptCount val="12"/>
                      <c:pt idx="0">
                        <c:v>17</c:v>
                      </c:pt>
                      <c:pt idx="1">
                        <c:v>26</c:v>
                      </c:pt>
                      <c:pt idx="2">
                        <c:v>18</c:v>
                      </c:pt>
                      <c:pt idx="3">
                        <c:v>37</c:v>
                      </c:pt>
                      <c:pt idx="4">
                        <c:v>18</c:v>
                      </c:pt>
                      <c:pt idx="5">
                        <c:v>27</c:v>
                      </c:pt>
                      <c:pt idx="6">
                        <c:v>27</c:v>
                      </c:pt>
                      <c:pt idx="7">
                        <c:v>42</c:v>
                      </c:pt>
                      <c:pt idx="8">
                        <c:v>25</c:v>
                      </c:pt>
                      <c:pt idx="9">
                        <c:v>65</c:v>
                      </c:pt>
                      <c:pt idx="10">
                        <c:v>34</c:v>
                      </c:pt>
                    </c:numCache>
                  </c:numRef>
                </c:val>
                <c:extLst xmlns:c15="http://schemas.microsoft.com/office/drawing/2012/chart">
                  <c:ext xmlns:c16="http://schemas.microsoft.com/office/drawing/2014/chart" uri="{C3380CC4-5D6E-409C-BE32-E72D297353CC}">
                    <c16:uniqueId val="{0000000B-D579-4E5F-B59F-97160B04892D}"/>
                  </c:ext>
                </c:extLst>
              </c15:ser>
            </c15:filteredAreaSeries>
          </c:ext>
        </c:extLst>
      </c:areaChart>
      <c:barChart>
        <c:barDir val="col"/>
        <c:grouping val="clustered"/>
        <c:varyColors val="0"/>
        <c:ser>
          <c:idx val="8"/>
          <c:order val="8"/>
          <c:tx>
            <c:strRef>
              <c:f>Eğilim!$J$5</c:f>
              <c:strCache>
                <c:ptCount val="1"/>
                <c:pt idx="0">
                  <c:v>E</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cat>
            <c:numRef>
              <c:f>Eğilim!$A$6:$A$17</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Eğilim!$J$6:$J$17</c:f>
              <c:numCache>
                <c:formatCode>General</c:formatCode>
                <c:ptCount val="12"/>
                <c:pt idx="0">
                  <c:v>7</c:v>
                </c:pt>
                <c:pt idx="1">
                  <c:v>14</c:v>
                </c:pt>
                <c:pt idx="2">
                  <c:v>11</c:v>
                </c:pt>
                <c:pt idx="3">
                  <c:v>10</c:v>
                </c:pt>
                <c:pt idx="4">
                  <c:v>6</c:v>
                </c:pt>
                <c:pt idx="5">
                  <c:v>9</c:v>
                </c:pt>
                <c:pt idx="6">
                  <c:v>10</c:v>
                </c:pt>
                <c:pt idx="7">
                  <c:v>9</c:v>
                </c:pt>
                <c:pt idx="8">
                  <c:v>1</c:v>
                </c:pt>
                <c:pt idx="9">
                  <c:v>4</c:v>
                </c:pt>
                <c:pt idx="10">
                  <c:v>8</c:v>
                </c:pt>
              </c:numCache>
            </c:numRef>
          </c:val>
          <c:extLst>
            <c:ext xmlns:c16="http://schemas.microsoft.com/office/drawing/2014/chart" uri="{C3380CC4-5D6E-409C-BE32-E72D297353CC}">
              <c16:uniqueId val="{00000002-D579-4E5F-B59F-97160B04892D}"/>
            </c:ext>
          </c:extLst>
        </c:ser>
        <c:ser>
          <c:idx val="9"/>
          <c:order val="9"/>
          <c:tx>
            <c:strRef>
              <c:f>Eğilim!$K$5</c:f>
              <c:strCache>
                <c:ptCount val="1"/>
                <c:pt idx="0">
                  <c:v>K</c:v>
                </c:pt>
              </c:strCache>
            </c:strRef>
          </c:tx>
          <c:spPr>
            <a:solidFill>
              <a:schemeClr val="accent2">
                <a:lumMod val="75000"/>
              </a:schemeClr>
            </a:solidFill>
            <a:ln>
              <a:noFill/>
            </a:ln>
            <a:effectLst>
              <a:outerShdw blurRad="57150" dist="19050" dir="5400000" algn="ctr" rotWithShape="0">
                <a:srgbClr val="000000">
                  <a:alpha val="63000"/>
                </a:srgbClr>
              </a:outerShdw>
            </a:effectLst>
          </c:spPr>
          <c:invertIfNegative val="0"/>
          <c:cat>
            <c:numRef>
              <c:f>Eğilim!$A$6:$A$17</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Eğilim!$K$6:$K$17</c:f>
              <c:numCache>
                <c:formatCode>General</c:formatCode>
                <c:ptCount val="12"/>
                <c:pt idx="0">
                  <c:v>7</c:v>
                </c:pt>
                <c:pt idx="1">
                  <c:v>8</c:v>
                </c:pt>
                <c:pt idx="2">
                  <c:v>8</c:v>
                </c:pt>
                <c:pt idx="3">
                  <c:v>8</c:v>
                </c:pt>
                <c:pt idx="4">
                  <c:v>3</c:v>
                </c:pt>
                <c:pt idx="5">
                  <c:v>5</c:v>
                </c:pt>
                <c:pt idx="6">
                  <c:v>2</c:v>
                </c:pt>
                <c:pt idx="7">
                  <c:v>1</c:v>
                </c:pt>
                <c:pt idx="8">
                  <c:v>1</c:v>
                </c:pt>
                <c:pt idx="9">
                  <c:v>6</c:v>
                </c:pt>
                <c:pt idx="10">
                  <c:v>4</c:v>
                </c:pt>
              </c:numCache>
            </c:numRef>
          </c:val>
          <c:extLst>
            <c:ext xmlns:c16="http://schemas.microsoft.com/office/drawing/2014/chart" uri="{C3380CC4-5D6E-409C-BE32-E72D297353CC}">
              <c16:uniqueId val="{00000003-D579-4E5F-B59F-97160B04892D}"/>
            </c:ext>
          </c:extLst>
        </c:ser>
        <c:dLbls>
          <c:showLegendKey val="0"/>
          <c:showVal val="0"/>
          <c:showCatName val="0"/>
          <c:showSerName val="0"/>
          <c:showPercent val="0"/>
          <c:showBubbleSize val="0"/>
        </c:dLbls>
        <c:gapWidth val="219"/>
        <c:axId val="1750237328"/>
        <c:axId val="1750238160"/>
        <c:extLst>
          <c:ext xmlns:c15="http://schemas.microsoft.com/office/drawing/2012/chart" uri="{02D57815-91ED-43cb-92C2-25804820EDAC}">
            <c15:filteredBarSeries>
              <c15:ser>
                <c:idx val="0"/>
                <c:order val="0"/>
                <c:tx>
                  <c:strRef>
                    <c:extLst>
                      <c:ext uri="{02D57815-91ED-43cb-92C2-25804820EDAC}">
                        <c15:formulaRef>
                          <c15:sqref>Eğilim!$B$5</c15:sqref>
                        </c15:formulaRef>
                      </c:ext>
                    </c:extLst>
                    <c:strCache>
                      <c:ptCount val="1"/>
                      <c:pt idx="0">
                        <c:v>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extLst>
                      <c:ext uri="{02D57815-91ED-43cb-92C2-25804820EDAC}">
                        <c15:formulaRef>
                          <c15:sqref>Eğilim!$A$6:$A$17</c15:sqref>
                        </c15:formulaRef>
                      </c:ext>
                    </c:extLst>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extLst>
                      <c:ext uri="{02D57815-91ED-43cb-92C2-25804820EDAC}">
                        <c15:formulaRef>
                          <c15:sqref>Eğilim!$B$6:$B$17</c15:sqref>
                        </c15:formulaRef>
                      </c:ext>
                    </c:extLst>
                    <c:numCache>
                      <c:formatCode>General</c:formatCode>
                      <c:ptCount val="12"/>
                      <c:pt idx="0">
                        <c:v>38</c:v>
                      </c:pt>
                      <c:pt idx="1">
                        <c:v>50</c:v>
                      </c:pt>
                      <c:pt idx="2">
                        <c:v>59</c:v>
                      </c:pt>
                      <c:pt idx="3">
                        <c:v>58</c:v>
                      </c:pt>
                      <c:pt idx="4">
                        <c:v>66</c:v>
                      </c:pt>
                      <c:pt idx="5">
                        <c:v>63</c:v>
                      </c:pt>
                      <c:pt idx="6">
                        <c:v>71</c:v>
                      </c:pt>
                      <c:pt idx="7">
                        <c:v>205</c:v>
                      </c:pt>
                      <c:pt idx="8">
                        <c:v>59</c:v>
                      </c:pt>
                      <c:pt idx="9">
                        <c:v>103</c:v>
                      </c:pt>
                      <c:pt idx="10">
                        <c:v>44</c:v>
                      </c:pt>
                    </c:numCache>
                  </c:numRef>
                </c:val>
                <c:extLst>
                  <c:ext xmlns:c16="http://schemas.microsoft.com/office/drawing/2014/chart" uri="{C3380CC4-5D6E-409C-BE32-E72D297353CC}">
                    <c16:uniqueId val="{00000004-D579-4E5F-B59F-97160B04892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Eğilim!$C$5</c15:sqref>
                        </c15:formulaRef>
                      </c:ext>
                    </c:extLst>
                    <c:strCache>
                      <c:ptCount val="1"/>
                      <c:pt idx="0">
                        <c:v>K</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extLst xmlns:c15="http://schemas.microsoft.com/office/drawing/2012/chart">
                      <c:ext xmlns:c15="http://schemas.microsoft.com/office/drawing/2012/chart" uri="{02D57815-91ED-43cb-92C2-25804820EDAC}">
                        <c15:formulaRef>
                          <c15:sqref>Eğilim!$A$6:$A$17</c15:sqref>
                        </c15:formulaRef>
                      </c:ext>
                    </c:extLst>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extLst xmlns:c15="http://schemas.microsoft.com/office/drawing/2012/chart">
                      <c:ext xmlns:c15="http://schemas.microsoft.com/office/drawing/2012/chart" uri="{02D57815-91ED-43cb-92C2-25804820EDAC}">
                        <c15:formulaRef>
                          <c15:sqref>Eğilim!$C$6:$C$17</c15:sqref>
                        </c15:formulaRef>
                      </c:ext>
                    </c:extLst>
                    <c:numCache>
                      <c:formatCode>General</c:formatCode>
                      <c:ptCount val="12"/>
                      <c:pt idx="0">
                        <c:v>52</c:v>
                      </c:pt>
                      <c:pt idx="1">
                        <c:v>49</c:v>
                      </c:pt>
                      <c:pt idx="2">
                        <c:v>67</c:v>
                      </c:pt>
                      <c:pt idx="3">
                        <c:v>71</c:v>
                      </c:pt>
                      <c:pt idx="4">
                        <c:v>85</c:v>
                      </c:pt>
                      <c:pt idx="5">
                        <c:v>81</c:v>
                      </c:pt>
                      <c:pt idx="6">
                        <c:v>104</c:v>
                      </c:pt>
                      <c:pt idx="7">
                        <c:v>309</c:v>
                      </c:pt>
                      <c:pt idx="8">
                        <c:v>55</c:v>
                      </c:pt>
                      <c:pt idx="9">
                        <c:v>109</c:v>
                      </c:pt>
                      <c:pt idx="10">
                        <c:v>47</c:v>
                      </c:pt>
                    </c:numCache>
                  </c:numRef>
                </c:val>
                <c:extLst xmlns:c15="http://schemas.microsoft.com/office/drawing/2012/chart">
                  <c:ext xmlns:c16="http://schemas.microsoft.com/office/drawing/2014/chart" uri="{C3380CC4-5D6E-409C-BE32-E72D297353CC}">
                    <c16:uniqueId val="{00000005-D579-4E5F-B59F-97160B04892D}"/>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Eğilim!$F$5</c15:sqref>
                        </c15:formulaRef>
                      </c:ext>
                    </c:extLst>
                    <c:strCache>
                      <c:ptCount val="1"/>
                      <c:pt idx="0">
                        <c:v>E</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cat>
                  <c:numRef>
                    <c:extLst xmlns:c15="http://schemas.microsoft.com/office/drawing/2012/chart">
                      <c:ext xmlns:c15="http://schemas.microsoft.com/office/drawing/2012/chart" uri="{02D57815-91ED-43cb-92C2-25804820EDAC}">
                        <c15:formulaRef>
                          <c15:sqref>Eğilim!$A$6:$A$17</c15:sqref>
                        </c15:formulaRef>
                      </c:ext>
                    </c:extLst>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extLst xmlns:c15="http://schemas.microsoft.com/office/drawing/2012/chart">
                      <c:ext xmlns:c15="http://schemas.microsoft.com/office/drawing/2012/chart" uri="{02D57815-91ED-43cb-92C2-25804820EDAC}">
                        <c15:formulaRef>
                          <c15:sqref>Eğilim!$F$6:$F$17</c15:sqref>
                        </c15:formulaRef>
                      </c:ext>
                    </c:extLst>
                    <c:numCache>
                      <c:formatCode>General</c:formatCode>
                      <c:ptCount val="12"/>
                      <c:pt idx="0">
                        <c:v>8</c:v>
                      </c:pt>
                      <c:pt idx="1">
                        <c:v>13</c:v>
                      </c:pt>
                      <c:pt idx="2">
                        <c:v>9</c:v>
                      </c:pt>
                      <c:pt idx="3">
                        <c:v>17</c:v>
                      </c:pt>
                      <c:pt idx="4">
                        <c:v>13</c:v>
                      </c:pt>
                      <c:pt idx="5">
                        <c:v>13</c:v>
                      </c:pt>
                      <c:pt idx="6">
                        <c:v>19</c:v>
                      </c:pt>
                      <c:pt idx="7">
                        <c:v>20</c:v>
                      </c:pt>
                      <c:pt idx="8">
                        <c:v>12</c:v>
                      </c:pt>
                      <c:pt idx="9">
                        <c:v>34</c:v>
                      </c:pt>
                      <c:pt idx="10">
                        <c:v>15</c:v>
                      </c:pt>
                    </c:numCache>
                  </c:numRef>
                </c:val>
                <c:extLst xmlns:c15="http://schemas.microsoft.com/office/drawing/2012/chart">
                  <c:ext xmlns:c16="http://schemas.microsoft.com/office/drawing/2014/chart" uri="{C3380CC4-5D6E-409C-BE32-E72D297353CC}">
                    <c16:uniqueId val="{00000008-D579-4E5F-B59F-97160B04892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Eğilim!$G$5</c15:sqref>
                        </c15:formulaRef>
                      </c:ext>
                    </c:extLst>
                    <c:strCache>
                      <c:ptCount val="1"/>
                      <c:pt idx="0">
                        <c:v>K</c:v>
                      </c:pt>
                    </c:strCache>
                  </c:strRef>
                </c:tx>
                <c:spPr>
                  <a:solidFill>
                    <a:schemeClr val="accent2">
                      <a:lumMod val="75000"/>
                    </a:schemeClr>
                  </a:solidFill>
                  <a:ln>
                    <a:noFill/>
                  </a:ln>
                  <a:effectLst>
                    <a:outerShdw blurRad="57150" dist="19050" dir="5400000" algn="ctr" rotWithShape="0">
                      <a:srgbClr val="000000">
                        <a:alpha val="63000"/>
                      </a:srgbClr>
                    </a:outerShdw>
                  </a:effectLst>
                </c:spPr>
                <c:invertIfNegative val="0"/>
                <c:cat>
                  <c:numRef>
                    <c:extLst xmlns:c15="http://schemas.microsoft.com/office/drawing/2012/chart">
                      <c:ext xmlns:c15="http://schemas.microsoft.com/office/drawing/2012/chart" uri="{02D57815-91ED-43cb-92C2-25804820EDAC}">
                        <c15:formulaRef>
                          <c15:sqref>Eğilim!$A$6:$A$17</c15:sqref>
                        </c15:formulaRef>
                      </c:ext>
                    </c:extLst>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extLst xmlns:c15="http://schemas.microsoft.com/office/drawing/2012/chart">
                      <c:ext xmlns:c15="http://schemas.microsoft.com/office/drawing/2012/chart" uri="{02D57815-91ED-43cb-92C2-25804820EDAC}">
                        <c15:formulaRef>
                          <c15:sqref>Eğilim!$G$6:$G$17</c15:sqref>
                        </c15:formulaRef>
                      </c:ext>
                    </c:extLst>
                    <c:numCache>
                      <c:formatCode>General</c:formatCode>
                      <c:ptCount val="12"/>
                      <c:pt idx="0">
                        <c:v>9</c:v>
                      </c:pt>
                      <c:pt idx="1">
                        <c:v>13</c:v>
                      </c:pt>
                      <c:pt idx="2">
                        <c:v>9</c:v>
                      </c:pt>
                      <c:pt idx="3">
                        <c:v>20</c:v>
                      </c:pt>
                      <c:pt idx="4">
                        <c:v>5</c:v>
                      </c:pt>
                      <c:pt idx="5">
                        <c:v>14</c:v>
                      </c:pt>
                      <c:pt idx="6">
                        <c:v>8</c:v>
                      </c:pt>
                      <c:pt idx="7">
                        <c:v>22</c:v>
                      </c:pt>
                      <c:pt idx="8">
                        <c:v>13</c:v>
                      </c:pt>
                      <c:pt idx="9">
                        <c:v>31</c:v>
                      </c:pt>
                      <c:pt idx="10">
                        <c:v>19</c:v>
                      </c:pt>
                    </c:numCache>
                  </c:numRef>
                </c:val>
                <c:extLst xmlns:c15="http://schemas.microsoft.com/office/drawing/2012/chart">
                  <c:ext xmlns:c16="http://schemas.microsoft.com/office/drawing/2014/chart" uri="{C3380CC4-5D6E-409C-BE32-E72D297353CC}">
                    <c16:uniqueId val="{00000009-D579-4E5F-B59F-97160B04892D}"/>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Eğilim!$I$5</c15:sqref>
                        </c15:formulaRef>
                      </c:ext>
                    </c:extLst>
                    <c:strCache>
                      <c:ptCount val="1"/>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extLst xmlns:c15="http://schemas.microsoft.com/office/drawing/2012/chart">
                      <c:ext xmlns:c15="http://schemas.microsoft.com/office/drawing/2012/chart" uri="{02D57815-91ED-43cb-92C2-25804820EDAC}">
                        <c15:formulaRef>
                          <c15:sqref>Eğilim!$A$6:$A$17</c15:sqref>
                        </c15:formulaRef>
                      </c:ext>
                    </c:extLst>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extLst xmlns:c15="http://schemas.microsoft.com/office/drawing/2012/chart">
                      <c:ext xmlns:c15="http://schemas.microsoft.com/office/drawing/2012/chart" uri="{02D57815-91ED-43cb-92C2-25804820EDAC}">
                        <c15:formulaRef>
                          <c15:sqref>Eğilim!$I$6:$I$17</c15:sqref>
                        </c15:formulaRef>
                      </c:ext>
                    </c:extLst>
                    <c:numCache>
                      <c:formatCode>General</c:formatCode>
                      <c:ptCount val="12"/>
                    </c:numCache>
                  </c:numRef>
                </c:val>
                <c:extLst xmlns:c15="http://schemas.microsoft.com/office/drawing/2012/chart">
                  <c:ext xmlns:c16="http://schemas.microsoft.com/office/drawing/2014/chart" uri="{C3380CC4-5D6E-409C-BE32-E72D297353CC}">
                    <c16:uniqueId val="{0000000C-D579-4E5F-B59F-97160B04892D}"/>
                  </c:ext>
                </c:extLst>
              </c15:ser>
            </c15:filteredBarSeries>
          </c:ext>
        </c:extLst>
      </c:barChart>
      <c:catAx>
        <c:axId val="175023732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crossAx val="1750238160"/>
        <c:crosses val="autoZero"/>
        <c:auto val="1"/>
        <c:lblAlgn val="ctr"/>
        <c:lblOffset val="100"/>
        <c:noMultiLvlLbl val="0"/>
      </c:catAx>
      <c:valAx>
        <c:axId val="175023816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crossAx val="1750237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a:t>Lisansüstü Mezun Sayısı</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tr-TR"/>
        </a:p>
      </c:txPr>
    </c:title>
    <c:autoTitleDeleted val="0"/>
    <c:plotArea>
      <c:layout/>
      <c:areaChart>
        <c:grouping val="standard"/>
        <c:varyColors val="0"/>
        <c:ser>
          <c:idx val="10"/>
          <c:order val="10"/>
          <c:tx>
            <c:strRef>
              <c:f>Eğilim!$P$5</c:f>
              <c:strCache>
                <c:ptCount val="1"/>
                <c:pt idx="0">
                  <c:v>T</c:v>
                </c:pt>
              </c:strCache>
            </c:strRef>
          </c:tx>
          <c:spPr>
            <a:solidFill>
              <a:schemeClr val="bg1">
                <a:lumMod val="65000"/>
              </a:schemeClr>
            </a:solidFill>
            <a:ln>
              <a:noFill/>
            </a:ln>
            <a:effectLst>
              <a:outerShdw blurRad="57150" dist="19050" dir="5400000" algn="ctr" rotWithShape="0">
                <a:srgbClr val="000000">
                  <a:alpha val="63000"/>
                </a:srgbClr>
              </a:outerShdw>
            </a:effectLst>
          </c:spPr>
          <c:trendline>
            <c:spPr>
              <a:ln w="19050" cap="rnd">
                <a:solidFill>
                  <a:schemeClr val="bg1"/>
                </a:solidFill>
              </a:ln>
              <a:effectLst/>
            </c:spPr>
            <c:trendlineType val="log"/>
            <c:dispRSqr val="0"/>
            <c:dispEq val="0"/>
          </c:trendline>
          <c:cat>
            <c:numRef>
              <c:f>Eğilim!$A$6:$A$16</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Eğilim!$P$6:$P$16</c:f>
              <c:numCache>
                <c:formatCode>General</c:formatCode>
                <c:ptCount val="11"/>
                <c:pt idx="0">
                  <c:v>121</c:v>
                </c:pt>
                <c:pt idx="1">
                  <c:v>147</c:v>
                </c:pt>
                <c:pt idx="2">
                  <c:v>163</c:v>
                </c:pt>
                <c:pt idx="3">
                  <c:v>184</c:v>
                </c:pt>
                <c:pt idx="4">
                  <c:v>178</c:v>
                </c:pt>
                <c:pt idx="5">
                  <c:v>185</c:v>
                </c:pt>
                <c:pt idx="6">
                  <c:v>214</c:v>
                </c:pt>
                <c:pt idx="7">
                  <c:v>566</c:v>
                </c:pt>
                <c:pt idx="8">
                  <c:v>141</c:v>
                </c:pt>
                <c:pt idx="9">
                  <c:v>287</c:v>
                </c:pt>
                <c:pt idx="10">
                  <c:v>137</c:v>
                </c:pt>
              </c:numCache>
            </c:numRef>
          </c:val>
          <c:extLst>
            <c:ext xmlns:c16="http://schemas.microsoft.com/office/drawing/2014/chart" uri="{C3380CC4-5D6E-409C-BE32-E72D297353CC}">
              <c16:uniqueId val="{00000001-72D1-44D3-B7E3-A42954AC0B35}"/>
            </c:ext>
          </c:extLst>
        </c:ser>
        <c:dLbls>
          <c:showLegendKey val="0"/>
          <c:showVal val="0"/>
          <c:showCatName val="0"/>
          <c:showSerName val="0"/>
          <c:showPercent val="0"/>
          <c:showBubbleSize val="0"/>
        </c:dLbls>
        <c:axId val="1892416480"/>
        <c:axId val="1892411904"/>
      </c:areaChart>
      <c:barChart>
        <c:barDir val="col"/>
        <c:grouping val="clustered"/>
        <c:varyColors val="0"/>
        <c:ser>
          <c:idx val="8"/>
          <c:order val="8"/>
          <c:tx>
            <c:strRef>
              <c:f>Eğilim!$N$5</c:f>
              <c:strCache>
                <c:ptCount val="1"/>
                <c:pt idx="0">
                  <c:v>E</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cat>
            <c:numRef>
              <c:f>Eğilim!$A$6:$A$16</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Eğilim!$N$6:$N$16</c:f>
              <c:numCache>
                <c:formatCode>General</c:formatCode>
                <c:ptCount val="11"/>
                <c:pt idx="0">
                  <c:v>53</c:v>
                </c:pt>
                <c:pt idx="1">
                  <c:v>77</c:v>
                </c:pt>
                <c:pt idx="2">
                  <c:v>79</c:v>
                </c:pt>
                <c:pt idx="3">
                  <c:v>85</c:v>
                </c:pt>
                <c:pt idx="4">
                  <c:v>85</c:v>
                </c:pt>
                <c:pt idx="5">
                  <c:v>85</c:v>
                </c:pt>
                <c:pt idx="6">
                  <c:v>100</c:v>
                </c:pt>
                <c:pt idx="7">
                  <c:v>234</c:v>
                </c:pt>
                <c:pt idx="8">
                  <c:v>72</c:v>
                </c:pt>
                <c:pt idx="9">
                  <c:v>141</c:v>
                </c:pt>
                <c:pt idx="10">
                  <c:v>67</c:v>
                </c:pt>
              </c:numCache>
            </c:numRef>
          </c:val>
          <c:extLst>
            <c:ext xmlns:c16="http://schemas.microsoft.com/office/drawing/2014/chart" uri="{C3380CC4-5D6E-409C-BE32-E72D297353CC}">
              <c16:uniqueId val="{00000002-72D1-44D3-B7E3-A42954AC0B35}"/>
            </c:ext>
          </c:extLst>
        </c:ser>
        <c:ser>
          <c:idx val="9"/>
          <c:order val="9"/>
          <c:tx>
            <c:strRef>
              <c:f>Eğilim!$O$5</c:f>
              <c:strCache>
                <c:ptCount val="1"/>
                <c:pt idx="0">
                  <c:v>K</c:v>
                </c:pt>
              </c:strCache>
            </c:strRef>
          </c:tx>
          <c:spPr>
            <a:solidFill>
              <a:schemeClr val="accent2">
                <a:lumMod val="75000"/>
              </a:schemeClr>
            </a:solidFill>
            <a:ln>
              <a:noFill/>
            </a:ln>
            <a:effectLst>
              <a:outerShdw blurRad="57150" dist="19050" dir="5400000" algn="ctr" rotWithShape="0">
                <a:srgbClr val="000000">
                  <a:alpha val="63000"/>
                </a:srgbClr>
              </a:outerShdw>
            </a:effectLst>
          </c:spPr>
          <c:invertIfNegative val="0"/>
          <c:cat>
            <c:numRef>
              <c:f>Eğilim!$A$6:$A$16</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Eğilim!$O$6:$O$16</c:f>
              <c:numCache>
                <c:formatCode>General</c:formatCode>
                <c:ptCount val="11"/>
                <c:pt idx="0">
                  <c:v>68</c:v>
                </c:pt>
                <c:pt idx="1">
                  <c:v>70</c:v>
                </c:pt>
                <c:pt idx="2">
                  <c:v>84</c:v>
                </c:pt>
                <c:pt idx="3">
                  <c:v>99</c:v>
                </c:pt>
                <c:pt idx="4">
                  <c:v>93</c:v>
                </c:pt>
                <c:pt idx="5">
                  <c:v>100</c:v>
                </c:pt>
                <c:pt idx="6">
                  <c:v>114</c:v>
                </c:pt>
                <c:pt idx="7">
                  <c:v>332</c:v>
                </c:pt>
                <c:pt idx="8">
                  <c:v>69</c:v>
                </c:pt>
                <c:pt idx="9">
                  <c:v>146</c:v>
                </c:pt>
                <c:pt idx="10">
                  <c:v>70</c:v>
                </c:pt>
              </c:numCache>
            </c:numRef>
          </c:val>
          <c:extLst>
            <c:ext xmlns:c16="http://schemas.microsoft.com/office/drawing/2014/chart" uri="{C3380CC4-5D6E-409C-BE32-E72D297353CC}">
              <c16:uniqueId val="{00000003-72D1-44D3-B7E3-A42954AC0B35}"/>
            </c:ext>
          </c:extLst>
        </c:ser>
        <c:dLbls>
          <c:showLegendKey val="0"/>
          <c:showVal val="0"/>
          <c:showCatName val="0"/>
          <c:showSerName val="0"/>
          <c:showPercent val="0"/>
          <c:showBubbleSize val="0"/>
        </c:dLbls>
        <c:gapWidth val="219"/>
        <c:axId val="1892416480"/>
        <c:axId val="1892411904"/>
        <c:extLst>
          <c:ext xmlns:c15="http://schemas.microsoft.com/office/drawing/2012/chart" uri="{02D57815-91ED-43cb-92C2-25804820EDAC}">
            <c15:filteredBarSeries>
              <c15:ser>
                <c:idx val="0"/>
                <c:order val="0"/>
                <c:tx>
                  <c:strRef>
                    <c:extLst>
                      <c:ext uri="{02D57815-91ED-43cb-92C2-25804820EDAC}">
                        <c15:formulaRef>
                          <c15:sqref>Eğilim!$B$5</c15:sqref>
                        </c15:formulaRef>
                      </c:ext>
                    </c:extLst>
                    <c:strCache>
                      <c:ptCount val="1"/>
                      <c:pt idx="0">
                        <c:v>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extLst>
                      <c:ext uri="{02D57815-91ED-43cb-92C2-25804820EDAC}">
                        <c15:formulaRef>
                          <c15:sqref>Eğilim!$A$6:$A$16</c15:sqref>
                        </c15:formulaRef>
                      </c:ext>
                    </c:extLst>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extLst>
                      <c:ext uri="{02D57815-91ED-43cb-92C2-25804820EDAC}">
                        <c15:formulaRef>
                          <c15:sqref>Eğilim!$B$6:$B$16</c15:sqref>
                        </c15:formulaRef>
                      </c:ext>
                    </c:extLst>
                    <c:numCache>
                      <c:formatCode>General</c:formatCode>
                      <c:ptCount val="11"/>
                      <c:pt idx="0">
                        <c:v>38</c:v>
                      </c:pt>
                      <c:pt idx="1">
                        <c:v>50</c:v>
                      </c:pt>
                      <c:pt idx="2">
                        <c:v>59</c:v>
                      </c:pt>
                      <c:pt idx="3">
                        <c:v>58</c:v>
                      </c:pt>
                      <c:pt idx="4">
                        <c:v>66</c:v>
                      </c:pt>
                      <c:pt idx="5">
                        <c:v>63</c:v>
                      </c:pt>
                      <c:pt idx="6">
                        <c:v>71</c:v>
                      </c:pt>
                      <c:pt idx="7">
                        <c:v>205</c:v>
                      </c:pt>
                      <c:pt idx="8">
                        <c:v>59</c:v>
                      </c:pt>
                      <c:pt idx="9">
                        <c:v>103</c:v>
                      </c:pt>
                      <c:pt idx="10">
                        <c:v>44</c:v>
                      </c:pt>
                    </c:numCache>
                  </c:numRef>
                </c:val>
                <c:extLst>
                  <c:ext xmlns:c16="http://schemas.microsoft.com/office/drawing/2014/chart" uri="{C3380CC4-5D6E-409C-BE32-E72D297353CC}">
                    <c16:uniqueId val="{00000004-72D1-44D3-B7E3-A42954AC0B3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Eğilim!$C$5</c15:sqref>
                        </c15:formulaRef>
                      </c:ext>
                    </c:extLst>
                    <c:strCache>
                      <c:ptCount val="1"/>
                      <c:pt idx="0">
                        <c:v>K</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extLst xmlns:c15="http://schemas.microsoft.com/office/drawing/2012/chart">
                      <c:ext xmlns:c15="http://schemas.microsoft.com/office/drawing/2012/chart" uri="{02D57815-91ED-43cb-92C2-25804820EDAC}">
                        <c15:formulaRef>
                          <c15:sqref>Eğilim!$A$6:$A$16</c15:sqref>
                        </c15:formulaRef>
                      </c:ext>
                    </c:extLst>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extLst xmlns:c15="http://schemas.microsoft.com/office/drawing/2012/chart">
                      <c:ext xmlns:c15="http://schemas.microsoft.com/office/drawing/2012/chart" uri="{02D57815-91ED-43cb-92C2-25804820EDAC}">
                        <c15:formulaRef>
                          <c15:sqref>Eğilim!$C$6:$C$16</c15:sqref>
                        </c15:formulaRef>
                      </c:ext>
                    </c:extLst>
                    <c:numCache>
                      <c:formatCode>General</c:formatCode>
                      <c:ptCount val="11"/>
                      <c:pt idx="0">
                        <c:v>52</c:v>
                      </c:pt>
                      <c:pt idx="1">
                        <c:v>49</c:v>
                      </c:pt>
                      <c:pt idx="2">
                        <c:v>67</c:v>
                      </c:pt>
                      <c:pt idx="3">
                        <c:v>71</c:v>
                      </c:pt>
                      <c:pt idx="4">
                        <c:v>85</c:v>
                      </c:pt>
                      <c:pt idx="5">
                        <c:v>81</c:v>
                      </c:pt>
                      <c:pt idx="6">
                        <c:v>104</c:v>
                      </c:pt>
                      <c:pt idx="7">
                        <c:v>309</c:v>
                      </c:pt>
                      <c:pt idx="8">
                        <c:v>55</c:v>
                      </c:pt>
                      <c:pt idx="9">
                        <c:v>109</c:v>
                      </c:pt>
                      <c:pt idx="10">
                        <c:v>47</c:v>
                      </c:pt>
                    </c:numCache>
                  </c:numRef>
                </c:val>
                <c:extLst xmlns:c15="http://schemas.microsoft.com/office/drawing/2012/chart">
                  <c:ext xmlns:c16="http://schemas.microsoft.com/office/drawing/2014/chart" uri="{C3380CC4-5D6E-409C-BE32-E72D297353CC}">
                    <c16:uniqueId val="{00000005-72D1-44D3-B7E3-A42954AC0B3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Eğilim!$D$5</c15:sqref>
                        </c15:formulaRef>
                      </c:ext>
                    </c:extLst>
                    <c:strCache>
                      <c:ptCount val="1"/>
                      <c:pt idx="0">
                        <c:v>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extLst xmlns:c15="http://schemas.microsoft.com/office/drawing/2012/chart">
                      <c:ext xmlns:c15="http://schemas.microsoft.com/office/drawing/2012/chart" uri="{02D57815-91ED-43cb-92C2-25804820EDAC}">
                        <c15:formulaRef>
                          <c15:sqref>Eğilim!$A$6:$A$16</c15:sqref>
                        </c15:formulaRef>
                      </c:ext>
                    </c:extLst>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extLst xmlns:c15="http://schemas.microsoft.com/office/drawing/2012/chart">
                      <c:ext xmlns:c15="http://schemas.microsoft.com/office/drawing/2012/chart" uri="{02D57815-91ED-43cb-92C2-25804820EDAC}">
                        <c15:formulaRef>
                          <c15:sqref>Eğilim!$D$6:$D$16</c15:sqref>
                        </c15:formulaRef>
                      </c:ext>
                    </c:extLst>
                    <c:numCache>
                      <c:formatCode>General</c:formatCode>
                      <c:ptCount val="11"/>
                      <c:pt idx="0">
                        <c:v>90</c:v>
                      </c:pt>
                      <c:pt idx="1">
                        <c:v>99</c:v>
                      </c:pt>
                      <c:pt idx="2">
                        <c:v>126</c:v>
                      </c:pt>
                      <c:pt idx="3">
                        <c:v>129</c:v>
                      </c:pt>
                      <c:pt idx="4">
                        <c:v>151</c:v>
                      </c:pt>
                      <c:pt idx="5">
                        <c:v>144</c:v>
                      </c:pt>
                      <c:pt idx="6">
                        <c:v>175</c:v>
                      </c:pt>
                      <c:pt idx="7">
                        <c:v>514</c:v>
                      </c:pt>
                      <c:pt idx="8">
                        <c:v>114</c:v>
                      </c:pt>
                      <c:pt idx="9">
                        <c:v>212</c:v>
                      </c:pt>
                      <c:pt idx="10">
                        <c:v>91</c:v>
                      </c:pt>
                    </c:numCache>
                  </c:numRef>
                </c:val>
                <c:extLst xmlns:c15="http://schemas.microsoft.com/office/drawing/2012/chart">
                  <c:ext xmlns:c16="http://schemas.microsoft.com/office/drawing/2014/chart" uri="{C3380CC4-5D6E-409C-BE32-E72D297353CC}">
                    <c16:uniqueId val="{00000006-72D1-44D3-B7E3-A42954AC0B3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Eğilim!$E$5</c15:sqref>
                        </c15:formulaRef>
                      </c:ext>
                    </c:extLst>
                    <c:strCache>
                      <c:ptCount val="1"/>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extLst xmlns:c15="http://schemas.microsoft.com/office/drawing/2012/chart">
                      <c:ext xmlns:c15="http://schemas.microsoft.com/office/drawing/2012/chart" uri="{02D57815-91ED-43cb-92C2-25804820EDAC}">
                        <c15:formulaRef>
                          <c15:sqref>Eğilim!$A$6:$A$16</c15:sqref>
                        </c15:formulaRef>
                      </c:ext>
                    </c:extLst>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extLst xmlns:c15="http://schemas.microsoft.com/office/drawing/2012/chart">
                      <c:ext xmlns:c15="http://schemas.microsoft.com/office/drawing/2012/chart" uri="{02D57815-91ED-43cb-92C2-25804820EDAC}">
                        <c15:formulaRef>
                          <c15:sqref>Eğilim!$E$6:$E$16</c15:sqref>
                        </c15:formulaRef>
                      </c:ext>
                    </c:extLst>
                    <c:numCache>
                      <c:formatCode>General</c:formatCode>
                      <c:ptCount val="11"/>
                    </c:numCache>
                  </c:numRef>
                </c:val>
                <c:extLst xmlns:c15="http://schemas.microsoft.com/office/drawing/2012/chart">
                  <c:ext xmlns:c16="http://schemas.microsoft.com/office/drawing/2014/chart" uri="{C3380CC4-5D6E-409C-BE32-E72D297353CC}">
                    <c16:uniqueId val="{00000007-72D1-44D3-B7E3-A42954AC0B3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Eğilim!$F$5</c15:sqref>
                        </c15:formulaRef>
                      </c:ext>
                    </c:extLst>
                    <c:strCache>
                      <c:ptCount val="1"/>
                      <c:pt idx="0">
                        <c:v>E</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extLst xmlns:c15="http://schemas.microsoft.com/office/drawing/2012/chart">
                      <c:ext xmlns:c15="http://schemas.microsoft.com/office/drawing/2012/chart" uri="{02D57815-91ED-43cb-92C2-25804820EDAC}">
                        <c15:formulaRef>
                          <c15:sqref>Eğilim!$A$6:$A$16</c15:sqref>
                        </c15:formulaRef>
                      </c:ext>
                    </c:extLst>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extLst xmlns:c15="http://schemas.microsoft.com/office/drawing/2012/chart">
                      <c:ext xmlns:c15="http://schemas.microsoft.com/office/drawing/2012/chart" uri="{02D57815-91ED-43cb-92C2-25804820EDAC}">
                        <c15:formulaRef>
                          <c15:sqref>Eğilim!$F$6:$F$16</c15:sqref>
                        </c15:formulaRef>
                      </c:ext>
                    </c:extLst>
                    <c:numCache>
                      <c:formatCode>General</c:formatCode>
                      <c:ptCount val="11"/>
                      <c:pt idx="0">
                        <c:v>8</c:v>
                      </c:pt>
                      <c:pt idx="1">
                        <c:v>13</c:v>
                      </c:pt>
                      <c:pt idx="2">
                        <c:v>9</c:v>
                      </c:pt>
                      <c:pt idx="3">
                        <c:v>17</c:v>
                      </c:pt>
                      <c:pt idx="4">
                        <c:v>13</c:v>
                      </c:pt>
                      <c:pt idx="5">
                        <c:v>13</c:v>
                      </c:pt>
                      <c:pt idx="6">
                        <c:v>19</c:v>
                      </c:pt>
                      <c:pt idx="7">
                        <c:v>20</c:v>
                      </c:pt>
                      <c:pt idx="8">
                        <c:v>12</c:v>
                      </c:pt>
                      <c:pt idx="9">
                        <c:v>34</c:v>
                      </c:pt>
                      <c:pt idx="10">
                        <c:v>15</c:v>
                      </c:pt>
                    </c:numCache>
                  </c:numRef>
                </c:val>
                <c:extLst xmlns:c15="http://schemas.microsoft.com/office/drawing/2012/chart">
                  <c:ext xmlns:c16="http://schemas.microsoft.com/office/drawing/2014/chart" uri="{C3380CC4-5D6E-409C-BE32-E72D297353CC}">
                    <c16:uniqueId val="{00000008-72D1-44D3-B7E3-A42954AC0B35}"/>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Eğilim!$G$5</c15:sqref>
                        </c15:formulaRef>
                      </c:ext>
                    </c:extLst>
                    <c:strCache>
                      <c:ptCount val="1"/>
                      <c:pt idx="0">
                        <c:v>K</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extLst xmlns:c15="http://schemas.microsoft.com/office/drawing/2012/chart">
                      <c:ext xmlns:c15="http://schemas.microsoft.com/office/drawing/2012/chart" uri="{02D57815-91ED-43cb-92C2-25804820EDAC}">
                        <c15:formulaRef>
                          <c15:sqref>Eğilim!$A$6:$A$16</c15:sqref>
                        </c15:formulaRef>
                      </c:ext>
                    </c:extLst>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extLst xmlns:c15="http://schemas.microsoft.com/office/drawing/2012/chart">
                      <c:ext xmlns:c15="http://schemas.microsoft.com/office/drawing/2012/chart" uri="{02D57815-91ED-43cb-92C2-25804820EDAC}">
                        <c15:formulaRef>
                          <c15:sqref>Eğilim!$G$6:$G$16</c15:sqref>
                        </c15:formulaRef>
                      </c:ext>
                    </c:extLst>
                    <c:numCache>
                      <c:formatCode>General</c:formatCode>
                      <c:ptCount val="11"/>
                      <c:pt idx="0">
                        <c:v>9</c:v>
                      </c:pt>
                      <c:pt idx="1">
                        <c:v>13</c:v>
                      </c:pt>
                      <c:pt idx="2">
                        <c:v>9</c:v>
                      </c:pt>
                      <c:pt idx="3">
                        <c:v>20</c:v>
                      </c:pt>
                      <c:pt idx="4">
                        <c:v>5</c:v>
                      </c:pt>
                      <c:pt idx="5">
                        <c:v>14</c:v>
                      </c:pt>
                      <c:pt idx="6">
                        <c:v>8</c:v>
                      </c:pt>
                      <c:pt idx="7">
                        <c:v>22</c:v>
                      </c:pt>
                      <c:pt idx="8">
                        <c:v>13</c:v>
                      </c:pt>
                      <c:pt idx="9">
                        <c:v>31</c:v>
                      </c:pt>
                      <c:pt idx="10">
                        <c:v>19</c:v>
                      </c:pt>
                    </c:numCache>
                  </c:numRef>
                </c:val>
                <c:extLst xmlns:c15="http://schemas.microsoft.com/office/drawing/2012/chart">
                  <c:ext xmlns:c16="http://schemas.microsoft.com/office/drawing/2014/chart" uri="{C3380CC4-5D6E-409C-BE32-E72D297353CC}">
                    <c16:uniqueId val="{00000009-72D1-44D3-B7E3-A42954AC0B35}"/>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Eğilim!$H$5</c15:sqref>
                        </c15:formulaRef>
                      </c:ext>
                    </c:extLst>
                    <c:strCache>
                      <c:ptCount val="1"/>
                      <c:pt idx="0">
                        <c:v>T</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extLst xmlns:c15="http://schemas.microsoft.com/office/drawing/2012/chart">
                      <c:ext xmlns:c15="http://schemas.microsoft.com/office/drawing/2012/chart" uri="{02D57815-91ED-43cb-92C2-25804820EDAC}">
                        <c15:formulaRef>
                          <c15:sqref>Eğilim!$A$6:$A$16</c15:sqref>
                        </c15:formulaRef>
                      </c:ext>
                    </c:extLst>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extLst xmlns:c15="http://schemas.microsoft.com/office/drawing/2012/chart">
                      <c:ext xmlns:c15="http://schemas.microsoft.com/office/drawing/2012/chart" uri="{02D57815-91ED-43cb-92C2-25804820EDAC}">
                        <c15:formulaRef>
                          <c15:sqref>Eğilim!$H$6:$H$16</c15:sqref>
                        </c15:formulaRef>
                      </c:ext>
                    </c:extLst>
                    <c:numCache>
                      <c:formatCode>General</c:formatCode>
                      <c:ptCount val="11"/>
                      <c:pt idx="0">
                        <c:v>17</c:v>
                      </c:pt>
                      <c:pt idx="1">
                        <c:v>26</c:v>
                      </c:pt>
                      <c:pt idx="2">
                        <c:v>18</c:v>
                      </c:pt>
                      <c:pt idx="3">
                        <c:v>37</c:v>
                      </c:pt>
                      <c:pt idx="4">
                        <c:v>18</c:v>
                      </c:pt>
                      <c:pt idx="5">
                        <c:v>27</c:v>
                      </c:pt>
                      <c:pt idx="6">
                        <c:v>27</c:v>
                      </c:pt>
                      <c:pt idx="7">
                        <c:v>42</c:v>
                      </c:pt>
                      <c:pt idx="8">
                        <c:v>25</c:v>
                      </c:pt>
                      <c:pt idx="9">
                        <c:v>65</c:v>
                      </c:pt>
                      <c:pt idx="10">
                        <c:v>34</c:v>
                      </c:pt>
                    </c:numCache>
                  </c:numRef>
                </c:val>
                <c:extLst xmlns:c15="http://schemas.microsoft.com/office/drawing/2012/chart">
                  <c:ext xmlns:c16="http://schemas.microsoft.com/office/drawing/2014/chart" uri="{C3380CC4-5D6E-409C-BE32-E72D297353CC}">
                    <c16:uniqueId val="{0000000A-72D1-44D3-B7E3-A42954AC0B35}"/>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Eğilim!$M$5</c15:sqref>
                        </c15:formulaRef>
                      </c:ext>
                    </c:extLst>
                    <c:strCache>
                      <c:ptCount val="1"/>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extLst xmlns:c15="http://schemas.microsoft.com/office/drawing/2012/chart">
                      <c:ext xmlns:c15="http://schemas.microsoft.com/office/drawing/2012/chart" uri="{02D57815-91ED-43cb-92C2-25804820EDAC}">
                        <c15:formulaRef>
                          <c15:sqref>Eğilim!$A$6:$A$16</c15:sqref>
                        </c15:formulaRef>
                      </c:ext>
                    </c:extLst>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extLst xmlns:c15="http://schemas.microsoft.com/office/drawing/2012/chart">
                      <c:ext xmlns:c15="http://schemas.microsoft.com/office/drawing/2012/chart" uri="{02D57815-91ED-43cb-92C2-25804820EDAC}">
                        <c15:formulaRef>
                          <c15:sqref>Eğilim!$M$6:$M$16</c15:sqref>
                        </c15:formulaRef>
                      </c:ext>
                    </c:extLst>
                    <c:numCache>
                      <c:formatCode>General</c:formatCode>
                      <c:ptCount val="11"/>
                    </c:numCache>
                  </c:numRef>
                </c:val>
                <c:extLst xmlns:c15="http://schemas.microsoft.com/office/drawing/2012/chart">
                  <c:ext xmlns:c16="http://schemas.microsoft.com/office/drawing/2014/chart" uri="{C3380CC4-5D6E-409C-BE32-E72D297353CC}">
                    <c16:uniqueId val="{0000000B-72D1-44D3-B7E3-A42954AC0B35}"/>
                  </c:ext>
                </c:extLst>
              </c15:ser>
            </c15:filteredBarSeries>
          </c:ext>
        </c:extLst>
      </c:barChart>
      <c:catAx>
        <c:axId val="189241648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crossAx val="1892411904"/>
        <c:crosses val="autoZero"/>
        <c:auto val="1"/>
        <c:lblAlgn val="ctr"/>
        <c:lblOffset val="100"/>
        <c:noMultiLvlLbl val="0"/>
      </c:catAx>
      <c:valAx>
        <c:axId val="189241190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crossAx val="1892416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tr-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a:t>Lisansüstü Mezun Sayısı</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tr-TR"/>
        </a:p>
      </c:txPr>
    </c:title>
    <c:autoTitleDeleted val="0"/>
    <c:plotArea>
      <c:layout/>
      <c:areaChart>
        <c:grouping val="standard"/>
        <c:varyColors val="0"/>
        <c:ser>
          <c:idx val="10"/>
          <c:order val="10"/>
          <c:tx>
            <c:strRef>
              <c:f>Eğilim!$P$5</c:f>
              <c:strCache>
                <c:ptCount val="1"/>
                <c:pt idx="0">
                  <c:v>T</c:v>
                </c:pt>
              </c:strCache>
            </c:strRef>
          </c:tx>
          <c:spPr>
            <a:solidFill>
              <a:schemeClr val="bg1">
                <a:lumMod val="65000"/>
              </a:schemeClr>
            </a:solidFill>
            <a:ln>
              <a:noFill/>
            </a:ln>
            <a:effectLst>
              <a:outerShdw blurRad="57150" dist="19050" dir="5400000" algn="ctr" rotWithShape="0">
                <a:srgbClr val="000000">
                  <a:alpha val="63000"/>
                </a:srgbClr>
              </a:outerShdw>
            </a:effectLst>
          </c:spPr>
          <c:trendline>
            <c:spPr>
              <a:ln w="19050" cap="rnd">
                <a:solidFill>
                  <a:schemeClr val="bg1"/>
                </a:solidFill>
              </a:ln>
              <a:effectLst/>
            </c:spPr>
            <c:trendlineType val="log"/>
            <c:dispRSqr val="0"/>
            <c:dispEq val="0"/>
          </c:trendline>
          <c:cat>
            <c:numRef>
              <c:f>Eğilim!$A$6:$A$16</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Eğilim!$P$6:$P$16</c:f>
              <c:numCache>
                <c:formatCode>General</c:formatCode>
                <c:ptCount val="11"/>
                <c:pt idx="0">
                  <c:v>121</c:v>
                </c:pt>
                <c:pt idx="1">
                  <c:v>147</c:v>
                </c:pt>
                <c:pt idx="2">
                  <c:v>163</c:v>
                </c:pt>
                <c:pt idx="3">
                  <c:v>184</c:v>
                </c:pt>
                <c:pt idx="4">
                  <c:v>178</c:v>
                </c:pt>
                <c:pt idx="5">
                  <c:v>185</c:v>
                </c:pt>
                <c:pt idx="6">
                  <c:v>214</c:v>
                </c:pt>
                <c:pt idx="7">
                  <c:v>566</c:v>
                </c:pt>
                <c:pt idx="8">
                  <c:v>141</c:v>
                </c:pt>
                <c:pt idx="9">
                  <c:v>287</c:v>
                </c:pt>
                <c:pt idx="10">
                  <c:v>137</c:v>
                </c:pt>
              </c:numCache>
            </c:numRef>
          </c:val>
          <c:extLst>
            <c:ext xmlns:c16="http://schemas.microsoft.com/office/drawing/2014/chart" uri="{C3380CC4-5D6E-409C-BE32-E72D297353CC}">
              <c16:uniqueId val="{00000001-783F-43F5-B035-7241DDAF16CE}"/>
            </c:ext>
          </c:extLst>
        </c:ser>
        <c:dLbls>
          <c:showLegendKey val="0"/>
          <c:showVal val="0"/>
          <c:showCatName val="0"/>
          <c:showSerName val="0"/>
          <c:showPercent val="0"/>
          <c:showBubbleSize val="0"/>
        </c:dLbls>
        <c:axId val="1892416480"/>
        <c:axId val="1892411904"/>
      </c:areaChart>
      <c:barChart>
        <c:barDir val="col"/>
        <c:grouping val="clustered"/>
        <c:varyColors val="0"/>
        <c:ser>
          <c:idx val="8"/>
          <c:order val="8"/>
          <c:tx>
            <c:strRef>
              <c:f>Eğilim!$N$5</c:f>
              <c:strCache>
                <c:ptCount val="1"/>
                <c:pt idx="0">
                  <c:v>E</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cat>
            <c:numRef>
              <c:f>Eğilim!$A$6:$A$16</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Eğilim!$N$6:$N$16</c:f>
              <c:numCache>
                <c:formatCode>General</c:formatCode>
                <c:ptCount val="11"/>
                <c:pt idx="0">
                  <c:v>53</c:v>
                </c:pt>
                <c:pt idx="1">
                  <c:v>77</c:v>
                </c:pt>
                <c:pt idx="2">
                  <c:v>79</c:v>
                </c:pt>
                <c:pt idx="3">
                  <c:v>85</c:v>
                </c:pt>
                <c:pt idx="4">
                  <c:v>85</c:v>
                </c:pt>
                <c:pt idx="5">
                  <c:v>85</c:v>
                </c:pt>
                <c:pt idx="6">
                  <c:v>100</c:v>
                </c:pt>
                <c:pt idx="7">
                  <c:v>234</c:v>
                </c:pt>
                <c:pt idx="8">
                  <c:v>72</c:v>
                </c:pt>
                <c:pt idx="9">
                  <c:v>141</c:v>
                </c:pt>
                <c:pt idx="10">
                  <c:v>67</c:v>
                </c:pt>
              </c:numCache>
            </c:numRef>
          </c:val>
          <c:extLst>
            <c:ext xmlns:c16="http://schemas.microsoft.com/office/drawing/2014/chart" uri="{C3380CC4-5D6E-409C-BE32-E72D297353CC}">
              <c16:uniqueId val="{00000002-783F-43F5-B035-7241DDAF16CE}"/>
            </c:ext>
          </c:extLst>
        </c:ser>
        <c:ser>
          <c:idx val="9"/>
          <c:order val="9"/>
          <c:tx>
            <c:strRef>
              <c:f>Eğilim!$O$5</c:f>
              <c:strCache>
                <c:ptCount val="1"/>
                <c:pt idx="0">
                  <c:v>K</c:v>
                </c:pt>
              </c:strCache>
            </c:strRef>
          </c:tx>
          <c:spPr>
            <a:solidFill>
              <a:schemeClr val="accent2">
                <a:lumMod val="75000"/>
              </a:schemeClr>
            </a:solidFill>
            <a:ln>
              <a:noFill/>
            </a:ln>
            <a:effectLst>
              <a:outerShdw blurRad="57150" dist="19050" dir="5400000" algn="ctr" rotWithShape="0">
                <a:srgbClr val="000000">
                  <a:alpha val="63000"/>
                </a:srgbClr>
              </a:outerShdw>
            </a:effectLst>
          </c:spPr>
          <c:invertIfNegative val="0"/>
          <c:cat>
            <c:numRef>
              <c:f>Eğilim!$A$6:$A$16</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Eğilim!$O$6:$O$16</c:f>
              <c:numCache>
                <c:formatCode>General</c:formatCode>
                <c:ptCount val="11"/>
                <c:pt idx="0">
                  <c:v>68</c:v>
                </c:pt>
                <c:pt idx="1">
                  <c:v>70</c:v>
                </c:pt>
                <c:pt idx="2">
                  <c:v>84</c:v>
                </c:pt>
                <c:pt idx="3">
                  <c:v>99</c:v>
                </c:pt>
                <c:pt idx="4">
                  <c:v>93</c:v>
                </c:pt>
                <c:pt idx="5">
                  <c:v>100</c:v>
                </c:pt>
                <c:pt idx="6">
                  <c:v>114</c:v>
                </c:pt>
                <c:pt idx="7">
                  <c:v>332</c:v>
                </c:pt>
                <c:pt idx="8">
                  <c:v>69</c:v>
                </c:pt>
                <c:pt idx="9">
                  <c:v>146</c:v>
                </c:pt>
                <c:pt idx="10">
                  <c:v>70</c:v>
                </c:pt>
              </c:numCache>
            </c:numRef>
          </c:val>
          <c:extLst>
            <c:ext xmlns:c16="http://schemas.microsoft.com/office/drawing/2014/chart" uri="{C3380CC4-5D6E-409C-BE32-E72D297353CC}">
              <c16:uniqueId val="{00000003-783F-43F5-B035-7241DDAF16CE}"/>
            </c:ext>
          </c:extLst>
        </c:ser>
        <c:dLbls>
          <c:showLegendKey val="0"/>
          <c:showVal val="0"/>
          <c:showCatName val="0"/>
          <c:showSerName val="0"/>
          <c:showPercent val="0"/>
          <c:showBubbleSize val="0"/>
        </c:dLbls>
        <c:gapWidth val="219"/>
        <c:axId val="1892416480"/>
        <c:axId val="1892411904"/>
        <c:extLst>
          <c:ext xmlns:c15="http://schemas.microsoft.com/office/drawing/2012/chart" uri="{02D57815-91ED-43cb-92C2-25804820EDAC}">
            <c15:filteredBarSeries>
              <c15:ser>
                <c:idx val="0"/>
                <c:order val="0"/>
                <c:tx>
                  <c:strRef>
                    <c:extLst>
                      <c:ext uri="{02D57815-91ED-43cb-92C2-25804820EDAC}">
                        <c15:formulaRef>
                          <c15:sqref>Eğilim!$B$5</c15:sqref>
                        </c15:formulaRef>
                      </c:ext>
                    </c:extLst>
                    <c:strCache>
                      <c:ptCount val="1"/>
                      <c:pt idx="0">
                        <c:v>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extLst>
                      <c:ext uri="{02D57815-91ED-43cb-92C2-25804820EDAC}">
                        <c15:formulaRef>
                          <c15:sqref>Eğilim!$A$6:$A$16</c15:sqref>
                        </c15:formulaRef>
                      </c:ext>
                    </c:extLst>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extLst>
                      <c:ext uri="{02D57815-91ED-43cb-92C2-25804820EDAC}">
                        <c15:formulaRef>
                          <c15:sqref>Eğilim!$B$6:$B$16</c15:sqref>
                        </c15:formulaRef>
                      </c:ext>
                    </c:extLst>
                    <c:numCache>
                      <c:formatCode>General</c:formatCode>
                      <c:ptCount val="11"/>
                      <c:pt idx="0">
                        <c:v>38</c:v>
                      </c:pt>
                      <c:pt idx="1">
                        <c:v>50</c:v>
                      </c:pt>
                      <c:pt idx="2">
                        <c:v>59</c:v>
                      </c:pt>
                      <c:pt idx="3">
                        <c:v>58</c:v>
                      </c:pt>
                      <c:pt idx="4">
                        <c:v>66</c:v>
                      </c:pt>
                      <c:pt idx="5">
                        <c:v>63</c:v>
                      </c:pt>
                      <c:pt idx="6">
                        <c:v>71</c:v>
                      </c:pt>
                      <c:pt idx="7">
                        <c:v>205</c:v>
                      </c:pt>
                      <c:pt idx="8">
                        <c:v>59</c:v>
                      </c:pt>
                      <c:pt idx="9">
                        <c:v>103</c:v>
                      </c:pt>
                      <c:pt idx="10">
                        <c:v>44</c:v>
                      </c:pt>
                    </c:numCache>
                  </c:numRef>
                </c:val>
                <c:extLst>
                  <c:ext xmlns:c16="http://schemas.microsoft.com/office/drawing/2014/chart" uri="{C3380CC4-5D6E-409C-BE32-E72D297353CC}">
                    <c16:uniqueId val="{00000004-783F-43F5-B035-7241DDAF16CE}"/>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Eğilim!$C$5</c15:sqref>
                        </c15:formulaRef>
                      </c:ext>
                    </c:extLst>
                    <c:strCache>
                      <c:ptCount val="1"/>
                      <c:pt idx="0">
                        <c:v>K</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extLst xmlns:c15="http://schemas.microsoft.com/office/drawing/2012/chart">
                      <c:ext xmlns:c15="http://schemas.microsoft.com/office/drawing/2012/chart" uri="{02D57815-91ED-43cb-92C2-25804820EDAC}">
                        <c15:formulaRef>
                          <c15:sqref>Eğilim!$A$6:$A$16</c15:sqref>
                        </c15:formulaRef>
                      </c:ext>
                    </c:extLst>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extLst xmlns:c15="http://schemas.microsoft.com/office/drawing/2012/chart">
                      <c:ext xmlns:c15="http://schemas.microsoft.com/office/drawing/2012/chart" uri="{02D57815-91ED-43cb-92C2-25804820EDAC}">
                        <c15:formulaRef>
                          <c15:sqref>Eğilim!$C$6:$C$16</c15:sqref>
                        </c15:formulaRef>
                      </c:ext>
                    </c:extLst>
                    <c:numCache>
                      <c:formatCode>General</c:formatCode>
                      <c:ptCount val="11"/>
                      <c:pt idx="0">
                        <c:v>52</c:v>
                      </c:pt>
                      <c:pt idx="1">
                        <c:v>49</c:v>
                      </c:pt>
                      <c:pt idx="2">
                        <c:v>67</c:v>
                      </c:pt>
                      <c:pt idx="3">
                        <c:v>71</c:v>
                      </c:pt>
                      <c:pt idx="4">
                        <c:v>85</c:v>
                      </c:pt>
                      <c:pt idx="5">
                        <c:v>81</c:v>
                      </c:pt>
                      <c:pt idx="6">
                        <c:v>104</c:v>
                      </c:pt>
                      <c:pt idx="7">
                        <c:v>309</c:v>
                      </c:pt>
                      <c:pt idx="8">
                        <c:v>55</c:v>
                      </c:pt>
                      <c:pt idx="9">
                        <c:v>109</c:v>
                      </c:pt>
                      <c:pt idx="10">
                        <c:v>47</c:v>
                      </c:pt>
                    </c:numCache>
                  </c:numRef>
                </c:val>
                <c:extLst xmlns:c15="http://schemas.microsoft.com/office/drawing/2012/chart">
                  <c:ext xmlns:c16="http://schemas.microsoft.com/office/drawing/2014/chart" uri="{C3380CC4-5D6E-409C-BE32-E72D297353CC}">
                    <c16:uniqueId val="{00000005-783F-43F5-B035-7241DDAF16CE}"/>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Eğilim!$D$5</c15:sqref>
                        </c15:formulaRef>
                      </c:ext>
                    </c:extLst>
                    <c:strCache>
                      <c:ptCount val="1"/>
                      <c:pt idx="0">
                        <c:v>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extLst xmlns:c15="http://schemas.microsoft.com/office/drawing/2012/chart">
                      <c:ext xmlns:c15="http://schemas.microsoft.com/office/drawing/2012/chart" uri="{02D57815-91ED-43cb-92C2-25804820EDAC}">
                        <c15:formulaRef>
                          <c15:sqref>Eğilim!$A$6:$A$16</c15:sqref>
                        </c15:formulaRef>
                      </c:ext>
                    </c:extLst>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extLst xmlns:c15="http://schemas.microsoft.com/office/drawing/2012/chart">
                      <c:ext xmlns:c15="http://schemas.microsoft.com/office/drawing/2012/chart" uri="{02D57815-91ED-43cb-92C2-25804820EDAC}">
                        <c15:formulaRef>
                          <c15:sqref>Eğilim!$D$6:$D$16</c15:sqref>
                        </c15:formulaRef>
                      </c:ext>
                    </c:extLst>
                    <c:numCache>
                      <c:formatCode>General</c:formatCode>
                      <c:ptCount val="11"/>
                      <c:pt idx="0">
                        <c:v>90</c:v>
                      </c:pt>
                      <c:pt idx="1">
                        <c:v>99</c:v>
                      </c:pt>
                      <c:pt idx="2">
                        <c:v>126</c:v>
                      </c:pt>
                      <c:pt idx="3">
                        <c:v>129</c:v>
                      </c:pt>
                      <c:pt idx="4">
                        <c:v>151</c:v>
                      </c:pt>
                      <c:pt idx="5">
                        <c:v>144</c:v>
                      </c:pt>
                      <c:pt idx="6">
                        <c:v>175</c:v>
                      </c:pt>
                      <c:pt idx="7">
                        <c:v>514</c:v>
                      </c:pt>
                      <c:pt idx="8">
                        <c:v>114</c:v>
                      </c:pt>
                      <c:pt idx="9">
                        <c:v>212</c:v>
                      </c:pt>
                      <c:pt idx="10">
                        <c:v>91</c:v>
                      </c:pt>
                    </c:numCache>
                  </c:numRef>
                </c:val>
                <c:extLst xmlns:c15="http://schemas.microsoft.com/office/drawing/2012/chart">
                  <c:ext xmlns:c16="http://schemas.microsoft.com/office/drawing/2014/chart" uri="{C3380CC4-5D6E-409C-BE32-E72D297353CC}">
                    <c16:uniqueId val="{00000006-783F-43F5-B035-7241DDAF16CE}"/>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Eğilim!$E$5</c15:sqref>
                        </c15:formulaRef>
                      </c:ext>
                    </c:extLst>
                    <c:strCache>
                      <c:ptCount val="1"/>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extLst xmlns:c15="http://schemas.microsoft.com/office/drawing/2012/chart">
                      <c:ext xmlns:c15="http://schemas.microsoft.com/office/drawing/2012/chart" uri="{02D57815-91ED-43cb-92C2-25804820EDAC}">
                        <c15:formulaRef>
                          <c15:sqref>Eğilim!$A$6:$A$16</c15:sqref>
                        </c15:formulaRef>
                      </c:ext>
                    </c:extLst>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extLst xmlns:c15="http://schemas.microsoft.com/office/drawing/2012/chart">
                      <c:ext xmlns:c15="http://schemas.microsoft.com/office/drawing/2012/chart" uri="{02D57815-91ED-43cb-92C2-25804820EDAC}">
                        <c15:formulaRef>
                          <c15:sqref>Eğilim!$E$6:$E$16</c15:sqref>
                        </c15:formulaRef>
                      </c:ext>
                    </c:extLst>
                    <c:numCache>
                      <c:formatCode>General</c:formatCode>
                      <c:ptCount val="11"/>
                    </c:numCache>
                  </c:numRef>
                </c:val>
                <c:extLst xmlns:c15="http://schemas.microsoft.com/office/drawing/2012/chart">
                  <c:ext xmlns:c16="http://schemas.microsoft.com/office/drawing/2014/chart" uri="{C3380CC4-5D6E-409C-BE32-E72D297353CC}">
                    <c16:uniqueId val="{00000007-783F-43F5-B035-7241DDAF16CE}"/>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Eğilim!$F$5</c15:sqref>
                        </c15:formulaRef>
                      </c:ext>
                    </c:extLst>
                    <c:strCache>
                      <c:ptCount val="1"/>
                      <c:pt idx="0">
                        <c:v>E</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extLst xmlns:c15="http://schemas.microsoft.com/office/drawing/2012/chart">
                      <c:ext xmlns:c15="http://schemas.microsoft.com/office/drawing/2012/chart" uri="{02D57815-91ED-43cb-92C2-25804820EDAC}">
                        <c15:formulaRef>
                          <c15:sqref>Eğilim!$A$6:$A$16</c15:sqref>
                        </c15:formulaRef>
                      </c:ext>
                    </c:extLst>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extLst xmlns:c15="http://schemas.microsoft.com/office/drawing/2012/chart">
                      <c:ext xmlns:c15="http://schemas.microsoft.com/office/drawing/2012/chart" uri="{02D57815-91ED-43cb-92C2-25804820EDAC}">
                        <c15:formulaRef>
                          <c15:sqref>Eğilim!$F$6:$F$16</c15:sqref>
                        </c15:formulaRef>
                      </c:ext>
                    </c:extLst>
                    <c:numCache>
                      <c:formatCode>General</c:formatCode>
                      <c:ptCount val="11"/>
                      <c:pt idx="0">
                        <c:v>8</c:v>
                      </c:pt>
                      <c:pt idx="1">
                        <c:v>13</c:v>
                      </c:pt>
                      <c:pt idx="2">
                        <c:v>9</c:v>
                      </c:pt>
                      <c:pt idx="3">
                        <c:v>17</c:v>
                      </c:pt>
                      <c:pt idx="4">
                        <c:v>13</c:v>
                      </c:pt>
                      <c:pt idx="5">
                        <c:v>13</c:v>
                      </c:pt>
                      <c:pt idx="6">
                        <c:v>19</c:v>
                      </c:pt>
                      <c:pt idx="7">
                        <c:v>20</c:v>
                      </c:pt>
                      <c:pt idx="8">
                        <c:v>12</c:v>
                      </c:pt>
                      <c:pt idx="9">
                        <c:v>34</c:v>
                      </c:pt>
                      <c:pt idx="10">
                        <c:v>15</c:v>
                      </c:pt>
                    </c:numCache>
                  </c:numRef>
                </c:val>
                <c:extLst xmlns:c15="http://schemas.microsoft.com/office/drawing/2012/chart">
                  <c:ext xmlns:c16="http://schemas.microsoft.com/office/drawing/2014/chart" uri="{C3380CC4-5D6E-409C-BE32-E72D297353CC}">
                    <c16:uniqueId val="{00000008-783F-43F5-B035-7241DDAF16CE}"/>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Eğilim!$G$5</c15:sqref>
                        </c15:formulaRef>
                      </c:ext>
                    </c:extLst>
                    <c:strCache>
                      <c:ptCount val="1"/>
                      <c:pt idx="0">
                        <c:v>K</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extLst xmlns:c15="http://schemas.microsoft.com/office/drawing/2012/chart">
                      <c:ext xmlns:c15="http://schemas.microsoft.com/office/drawing/2012/chart" uri="{02D57815-91ED-43cb-92C2-25804820EDAC}">
                        <c15:formulaRef>
                          <c15:sqref>Eğilim!$A$6:$A$16</c15:sqref>
                        </c15:formulaRef>
                      </c:ext>
                    </c:extLst>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extLst xmlns:c15="http://schemas.microsoft.com/office/drawing/2012/chart">
                      <c:ext xmlns:c15="http://schemas.microsoft.com/office/drawing/2012/chart" uri="{02D57815-91ED-43cb-92C2-25804820EDAC}">
                        <c15:formulaRef>
                          <c15:sqref>Eğilim!$G$6:$G$16</c15:sqref>
                        </c15:formulaRef>
                      </c:ext>
                    </c:extLst>
                    <c:numCache>
                      <c:formatCode>General</c:formatCode>
                      <c:ptCount val="11"/>
                      <c:pt idx="0">
                        <c:v>9</c:v>
                      </c:pt>
                      <c:pt idx="1">
                        <c:v>13</c:v>
                      </c:pt>
                      <c:pt idx="2">
                        <c:v>9</c:v>
                      </c:pt>
                      <c:pt idx="3">
                        <c:v>20</c:v>
                      </c:pt>
                      <c:pt idx="4">
                        <c:v>5</c:v>
                      </c:pt>
                      <c:pt idx="5">
                        <c:v>14</c:v>
                      </c:pt>
                      <c:pt idx="6">
                        <c:v>8</c:v>
                      </c:pt>
                      <c:pt idx="7">
                        <c:v>22</c:v>
                      </c:pt>
                      <c:pt idx="8">
                        <c:v>13</c:v>
                      </c:pt>
                      <c:pt idx="9">
                        <c:v>31</c:v>
                      </c:pt>
                      <c:pt idx="10">
                        <c:v>19</c:v>
                      </c:pt>
                    </c:numCache>
                  </c:numRef>
                </c:val>
                <c:extLst xmlns:c15="http://schemas.microsoft.com/office/drawing/2012/chart">
                  <c:ext xmlns:c16="http://schemas.microsoft.com/office/drawing/2014/chart" uri="{C3380CC4-5D6E-409C-BE32-E72D297353CC}">
                    <c16:uniqueId val="{00000009-783F-43F5-B035-7241DDAF16CE}"/>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Eğilim!$H$5</c15:sqref>
                        </c15:formulaRef>
                      </c:ext>
                    </c:extLst>
                    <c:strCache>
                      <c:ptCount val="1"/>
                      <c:pt idx="0">
                        <c:v>T</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extLst xmlns:c15="http://schemas.microsoft.com/office/drawing/2012/chart">
                      <c:ext xmlns:c15="http://schemas.microsoft.com/office/drawing/2012/chart" uri="{02D57815-91ED-43cb-92C2-25804820EDAC}">
                        <c15:formulaRef>
                          <c15:sqref>Eğilim!$A$6:$A$16</c15:sqref>
                        </c15:formulaRef>
                      </c:ext>
                    </c:extLst>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extLst xmlns:c15="http://schemas.microsoft.com/office/drawing/2012/chart">
                      <c:ext xmlns:c15="http://schemas.microsoft.com/office/drawing/2012/chart" uri="{02D57815-91ED-43cb-92C2-25804820EDAC}">
                        <c15:formulaRef>
                          <c15:sqref>Eğilim!$H$6:$H$16</c15:sqref>
                        </c15:formulaRef>
                      </c:ext>
                    </c:extLst>
                    <c:numCache>
                      <c:formatCode>General</c:formatCode>
                      <c:ptCount val="11"/>
                      <c:pt idx="0">
                        <c:v>17</c:v>
                      </c:pt>
                      <c:pt idx="1">
                        <c:v>26</c:v>
                      </c:pt>
                      <c:pt idx="2">
                        <c:v>18</c:v>
                      </c:pt>
                      <c:pt idx="3">
                        <c:v>37</c:v>
                      </c:pt>
                      <c:pt idx="4">
                        <c:v>18</c:v>
                      </c:pt>
                      <c:pt idx="5">
                        <c:v>27</c:v>
                      </c:pt>
                      <c:pt idx="6">
                        <c:v>27</c:v>
                      </c:pt>
                      <c:pt idx="7">
                        <c:v>42</c:v>
                      </c:pt>
                      <c:pt idx="8">
                        <c:v>25</c:v>
                      </c:pt>
                      <c:pt idx="9">
                        <c:v>65</c:v>
                      </c:pt>
                      <c:pt idx="10">
                        <c:v>34</c:v>
                      </c:pt>
                    </c:numCache>
                  </c:numRef>
                </c:val>
                <c:extLst xmlns:c15="http://schemas.microsoft.com/office/drawing/2012/chart">
                  <c:ext xmlns:c16="http://schemas.microsoft.com/office/drawing/2014/chart" uri="{C3380CC4-5D6E-409C-BE32-E72D297353CC}">
                    <c16:uniqueId val="{0000000A-783F-43F5-B035-7241DDAF16CE}"/>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Eğilim!$M$5</c15:sqref>
                        </c15:formulaRef>
                      </c:ext>
                    </c:extLst>
                    <c:strCache>
                      <c:ptCount val="1"/>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extLst xmlns:c15="http://schemas.microsoft.com/office/drawing/2012/chart">
                      <c:ext xmlns:c15="http://schemas.microsoft.com/office/drawing/2012/chart" uri="{02D57815-91ED-43cb-92C2-25804820EDAC}">
                        <c15:formulaRef>
                          <c15:sqref>Eğilim!$A$6:$A$16</c15:sqref>
                        </c15:formulaRef>
                      </c:ext>
                    </c:extLst>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extLst xmlns:c15="http://schemas.microsoft.com/office/drawing/2012/chart">
                      <c:ext xmlns:c15="http://schemas.microsoft.com/office/drawing/2012/chart" uri="{02D57815-91ED-43cb-92C2-25804820EDAC}">
                        <c15:formulaRef>
                          <c15:sqref>Eğilim!$M$6:$M$16</c15:sqref>
                        </c15:formulaRef>
                      </c:ext>
                    </c:extLst>
                    <c:numCache>
                      <c:formatCode>General</c:formatCode>
                      <c:ptCount val="11"/>
                    </c:numCache>
                  </c:numRef>
                </c:val>
                <c:extLst xmlns:c15="http://schemas.microsoft.com/office/drawing/2012/chart">
                  <c:ext xmlns:c16="http://schemas.microsoft.com/office/drawing/2014/chart" uri="{C3380CC4-5D6E-409C-BE32-E72D297353CC}">
                    <c16:uniqueId val="{0000000B-783F-43F5-B035-7241DDAF16CE}"/>
                  </c:ext>
                </c:extLst>
              </c15:ser>
            </c15:filteredBarSeries>
          </c:ext>
        </c:extLst>
      </c:barChart>
      <c:catAx>
        <c:axId val="189241648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crossAx val="1892411904"/>
        <c:crosses val="autoZero"/>
        <c:auto val="1"/>
        <c:lblAlgn val="ctr"/>
        <c:lblOffset val="100"/>
        <c:noMultiLvlLbl val="0"/>
      </c:catAx>
      <c:valAx>
        <c:axId val="189241190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crossAx val="1892416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tr-T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a:t>Yabancı Uyruklu Lisansüstü Mezun Sayısı</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tr-TR"/>
        </a:p>
      </c:txPr>
    </c:title>
    <c:autoTitleDeleted val="0"/>
    <c:plotArea>
      <c:layout/>
      <c:areaChart>
        <c:grouping val="standard"/>
        <c:varyColors val="0"/>
        <c:ser>
          <c:idx val="10"/>
          <c:order val="10"/>
          <c:tx>
            <c:strRef>
              <c:f>Eğilim!$L$5</c:f>
              <c:strCache>
                <c:ptCount val="1"/>
                <c:pt idx="0">
                  <c:v>T</c:v>
                </c:pt>
              </c:strCache>
            </c:strRef>
          </c:tx>
          <c:spPr>
            <a:solidFill>
              <a:schemeClr val="bg1">
                <a:lumMod val="65000"/>
              </a:schemeClr>
            </a:solidFill>
            <a:ln>
              <a:noFill/>
            </a:ln>
            <a:effectLst>
              <a:outerShdw blurRad="57150" dist="19050" dir="5400000" algn="ctr" rotWithShape="0">
                <a:srgbClr val="000000">
                  <a:alpha val="63000"/>
                </a:srgbClr>
              </a:outerShdw>
            </a:effectLst>
          </c:spPr>
          <c:trendline>
            <c:spPr>
              <a:ln w="19050" cap="rnd">
                <a:solidFill>
                  <a:schemeClr val="bg1"/>
                </a:solidFill>
              </a:ln>
              <a:effectLst/>
            </c:spPr>
            <c:trendlineType val="log"/>
            <c:dispRSqr val="0"/>
            <c:dispEq val="0"/>
          </c:trendline>
          <c:cat>
            <c:numRef>
              <c:f>Eğilim!$A$6:$A$15</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Eğilim!$L$6:$L$15</c:f>
              <c:numCache>
                <c:formatCode>General</c:formatCode>
                <c:ptCount val="10"/>
                <c:pt idx="0">
                  <c:v>1</c:v>
                </c:pt>
                <c:pt idx="1">
                  <c:v>1</c:v>
                </c:pt>
                <c:pt idx="2">
                  <c:v>2</c:v>
                </c:pt>
                <c:pt idx="3">
                  <c:v>4</c:v>
                </c:pt>
                <c:pt idx="4">
                  <c:v>3</c:v>
                </c:pt>
                <c:pt idx="5">
                  <c:v>1</c:v>
                </c:pt>
                <c:pt idx="6">
                  <c:v>6</c:v>
                </c:pt>
                <c:pt idx="7">
                  <c:v>1</c:v>
                </c:pt>
                <c:pt idx="8">
                  <c:v>26</c:v>
                </c:pt>
                <c:pt idx="9">
                  <c:v>22</c:v>
                </c:pt>
              </c:numCache>
            </c:numRef>
          </c:val>
          <c:extLst>
            <c:ext xmlns:c16="http://schemas.microsoft.com/office/drawing/2014/chart" uri="{C3380CC4-5D6E-409C-BE32-E72D297353CC}">
              <c16:uniqueId val="{00000001-865C-4AF4-809A-F1A860957E2C}"/>
            </c:ext>
          </c:extLst>
        </c:ser>
        <c:dLbls>
          <c:showLegendKey val="0"/>
          <c:showVal val="0"/>
          <c:showCatName val="0"/>
          <c:showSerName val="0"/>
          <c:showPercent val="0"/>
          <c:showBubbleSize val="0"/>
        </c:dLbls>
        <c:axId val="1892416480"/>
        <c:axId val="1892411904"/>
      </c:areaChart>
      <c:barChart>
        <c:barDir val="col"/>
        <c:grouping val="clustered"/>
        <c:varyColors val="0"/>
        <c:ser>
          <c:idx val="8"/>
          <c:order val="8"/>
          <c:tx>
            <c:strRef>
              <c:f>Eğilim!$J$5</c:f>
              <c:strCache>
                <c:ptCount val="1"/>
                <c:pt idx="0">
                  <c:v>E</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cat>
            <c:numRef>
              <c:f>Eğilim!$A$6:$A$15</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Eğilim!$J$6:$J$15</c:f>
              <c:numCache>
                <c:formatCode>General</c:formatCode>
                <c:ptCount val="10"/>
                <c:pt idx="0">
                  <c:v>0</c:v>
                </c:pt>
                <c:pt idx="1">
                  <c:v>1</c:v>
                </c:pt>
                <c:pt idx="2">
                  <c:v>2</c:v>
                </c:pt>
                <c:pt idx="3">
                  <c:v>2</c:v>
                </c:pt>
                <c:pt idx="4">
                  <c:v>2</c:v>
                </c:pt>
                <c:pt idx="5">
                  <c:v>0</c:v>
                </c:pt>
                <c:pt idx="6">
                  <c:v>4</c:v>
                </c:pt>
                <c:pt idx="7">
                  <c:v>0</c:v>
                </c:pt>
                <c:pt idx="8">
                  <c:v>24</c:v>
                </c:pt>
                <c:pt idx="9">
                  <c:v>19</c:v>
                </c:pt>
              </c:numCache>
            </c:numRef>
          </c:val>
          <c:extLst>
            <c:ext xmlns:c16="http://schemas.microsoft.com/office/drawing/2014/chart" uri="{C3380CC4-5D6E-409C-BE32-E72D297353CC}">
              <c16:uniqueId val="{00000002-865C-4AF4-809A-F1A860957E2C}"/>
            </c:ext>
          </c:extLst>
        </c:ser>
        <c:ser>
          <c:idx val="9"/>
          <c:order val="9"/>
          <c:tx>
            <c:strRef>
              <c:f>Eğilim!$K$5</c:f>
              <c:strCache>
                <c:ptCount val="1"/>
                <c:pt idx="0">
                  <c:v>K</c:v>
                </c:pt>
              </c:strCache>
            </c:strRef>
          </c:tx>
          <c:spPr>
            <a:solidFill>
              <a:schemeClr val="accent2">
                <a:lumMod val="75000"/>
              </a:schemeClr>
            </a:solidFill>
            <a:ln>
              <a:noFill/>
            </a:ln>
            <a:effectLst>
              <a:outerShdw blurRad="57150" dist="19050" dir="5400000" algn="ctr" rotWithShape="0">
                <a:srgbClr val="000000">
                  <a:alpha val="63000"/>
                </a:srgbClr>
              </a:outerShdw>
            </a:effectLst>
          </c:spPr>
          <c:invertIfNegative val="0"/>
          <c:cat>
            <c:numRef>
              <c:f>Eğilim!$A$6:$A$15</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Eğilim!$K$6:$K$15</c:f>
              <c:numCache>
                <c:formatCode>General</c:formatCode>
                <c:ptCount val="10"/>
                <c:pt idx="0">
                  <c:v>1</c:v>
                </c:pt>
                <c:pt idx="1">
                  <c:v>0</c:v>
                </c:pt>
                <c:pt idx="2">
                  <c:v>0</c:v>
                </c:pt>
                <c:pt idx="3">
                  <c:v>2</c:v>
                </c:pt>
                <c:pt idx="4">
                  <c:v>1</c:v>
                </c:pt>
                <c:pt idx="5">
                  <c:v>1</c:v>
                </c:pt>
                <c:pt idx="6">
                  <c:v>2</c:v>
                </c:pt>
                <c:pt idx="7">
                  <c:v>1</c:v>
                </c:pt>
                <c:pt idx="8">
                  <c:v>2</c:v>
                </c:pt>
                <c:pt idx="9">
                  <c:v>3</c:v>
                </c:pt>
              </c:numCache>
            </c:numRef>
          </c:val>
          <c:extLst>
            <c:ext xmlns:c16="http://schemas.microsoft.com/office/drawing/2014/chart" uri="{C3380CC4-5D6E-409C-BE32-E72D297353CC}">
              <c16:uniqueId val="{00000003-865C-4AF4-809A-F1A860957E2C}"/>
            </c:ext>
          </c:extLst>
        </c:ser>
        <c:dLbls>
          <c:showLegendKey val="0"/>
          <c:showVal val="0"/>
          <c:showCatName val="0"/>
          <c:showSerName val="0"/>
          <c:showPercent val="0"/>
          <c:showBubbleSize val="0"/>
        </c:dLbls>
        <c:gapWidth val="219"/>
        <c:axId val="1892416480"/>
        <c:axId val="1892411904"/>
        <c:extLst>
          <c:ext xmlns:c15="http://schemas.microsoft.com/office/drawing/2012/chart" uri="{02D57815-91ED-43cb-92C2-25804820EDAC}">
            <c15:filteredBarSeries>
              <c15:ser>
                <c:idx val="0"/>
                <c:order val="0"/>
                <c:tx>
                  <c:strRef>
                    <c:extLst>
                      <c:ext uri="{02D57815-91ED-43cb-92C2-25804820EDAC}">
                        <c15:formulaRef>
                          <c15:sqref>Eğilim!$B$5</c15:sqref>
                        </c15:formulaRef>
                      </c:ext>
                    </c:extLst>
                    <c:strCache>
                      <c:ptCount val="1"/>
                      <c:pt idx="0">
                        <c:v>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extLst>
                      <c:ext uri="{02D57815-91ED-43cb-92C2-25804820EDAC}">
                        <c15:formulaRef>
                          <c15:sqref>Eğilim!$A$6:$A$15</c15:sqref>
                        </c15:formulaRef>
                      </c:ext>
                    </c:extLst>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extLst>
                      <c:ext uri="{02D57815-91ED-43cb-92C2-25804820EDAC}">
                        <c15:formulaRef>
                          <c15:sqref>Eğilim!$B$6:$B$15</c15:sqref>
                        </c15:formulaRef>
                      </c:ext>
                    </c:extLst>
                    <c:numCache>
                      <c:formatCode>General</c:formatCode>
                      <c:ptCount val="10"/>
                      <c:pt idx="0">
                        <c:v>0</c:v>
                      </c:pt>
                      <c:pt idx="1">
                        <c:v>1</c:v>
                      </c:pt>
                      <c:pt idx="2">
                        <c:v>2</c:v>
                      </c:pt>
                      <c:pt idx="3">
                        <c:v>2</c:v>
                      </c:pt>
                      <c:pt idx="4">
                        <c:v>2</c:v>
                      </c:pt>
                      <c:pt idx="5">
                        <c:v>0</c:v>
                      </c:pt>
                      <c:pt idx="6">
                        <c:v>2</c:v>
                      </c:pt>
                      <c:pt idx="7">
                        <c:v>0</c:v>
                      </c:pt>
                      <c:pt idx="8">
                        <c:v>22</c:v>
                      </c:pt>
                      <c:pt idx="9">
                        <c:v>19</c:v>
                      </c:pt>
                    </c:numCache>
                  </c:numRef>
                </c:val>
                <c:extLst>
                  <c:ext xmlns:c16="http://schemas.microsoft.com/office/drawing/2014/chart" uri="{C3380CC4-5D6E-409C-BE32-E72D297353CC}">
                    <c16:uniqueId val="{00000004-865C-4AF4-809A-F1A860957E2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Eğilim!$C$5</c15:sqref>
                        </c15:formulaRef>
                      </c:ext>
                    </c:extLst>
                    <c:strCache>
                      <c:ptCount val="1"/>
                      <c:pt idx="0">
                        <c:v>K</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extLst xmlns:c15="http://schemas.microsoft.com/office/drawing/2012/chart">
                      <c:ext xmlns:c15="http://schemas.microsoft.com/office/drawing/2012/chart" uri="{02D57815-91ED-43cb-92C2-25804820EDAC}">
                        <c15:formulaRef>
                          <c15:sqref>Eğilim!$A$6:$A$15</c15:sqref>
                        </c15:formulaRef>
                      </c:ext>
                    </c:extLst>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extLst xmlns:c15="http://schemas.microsoft.com/office/drawing/2012/chart">
                      <c:ext xmlns:c15="http://schemas.microsoft.com/office/drawing/2012/chart" uri="{02D57815-91ED-43cb-92C2-25804820EDAC}">
                        <c15:formulaRef>
                          <c15:sqref>Eğilim!$C$6:$C$15</c15:sqref>
                        </c15:formulaRef>
                      </c:ext>
                    </c:extLst>
                    <c:numCache>
                      <c:formatCode>General</c:formatCode>
                      <c:ptCount val="10"/>
                      <c:pt idx="0">
                        <c:v>1</c:v>
                      </c:pt>
                      <c:pt idx="1">
                        <c:v>0</c:v>
                      </c:pt>
                      <c:pt idx="2">
                        <c:v>0</c:v>
                      </c:pt>
                      <c:pt idx="3">
                        <c:v>2</c:v>
                      </c:pt>
                      <c:pt idx="4">
                        <c:v>1</c:v>
                      </c:pt>
                      <c:pt idx="5">
                        <c:v>1</c:v>
                      </c:pt>
                      <c:pt idx="6">
                        <c:v>1</c:v>
                      </c:pt>
                      <c:pt idx="7">
                        <c:v>1</c:v>
                      </c:pt>
                      <c:pt idx="8">
                        <c:v>2</c:v>
                      </c:pt>
                      <c:pt idx="9">
                        <c:v>3</c:v>
                      </c:pt>
                    </c:numCache>
                  </c:numRef>
                </c:val>
                <c:extLst xmlns:c15="http://schemas.microsoft.com/office/drawing/2012/chart">
                  <c:ext xmlns:c16="http://schemas.microsoft.com/office/drawing/2014/chart" uri="{C3380CC4-5D6E-409C-BE32-E72D297353CC}">
                    <c16:uniqueId val="{00000005-865C-4AF4-809A-F1A860957E2C}"/>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Eğilim!$D$5</c15:sqref>
                        </c15:formulaRef>
                      </c:ext>
                    </c:extLst>
                    <c:strCache>
                      <c:ptCount val="1"/>
                      <c:pt idx="0">
                        <c:v>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extLst xmlns:c15="http://schemas.microsoft.com/office/drawing/2012/chart">
                      <c:ext xmlns:c15="http://schemas.microsoft.com/office/drawing/2012/chart" uri="{02D57815-91ED-43cb-92C2-25804820EDAC}">
                        <c15:formulaRef>
                          <c15:sqref>Eğilim!$A$6:$A$15</c15:sqref>
                        </c15:formulaRef>
                      </c:ext>
                    </c:extLst>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extLst xmlns:c15="http://schemas.microsoft.com/office/drawing/2012/chart">
                      <c:ext xmlns:c15="http://schemas.microsoft.com/office/drawing/2012/chart" uri="{02D57815-91ED-43cb-92C2-25804820EDAC}">
                        <c15:formulaRef>
                          <c15:sqref>Eğilim!$D$6:$D$15</c15:sqref>
                        </c15:formulaRef>
                      </c:ext>
                    </c:extLst>
                    <c:numCache>
                      <c:formatCode>General</c:formatCode>
                      <c:ptCount val="10"/>
                      <c:pt idx="0">
                        <c:v>1</c:v>
                      </c:pt>
                      <c:pt idx="1">
                        <c:v>1</c:v>
                      </c:pt>
                      <c:pt idx="2">
                        <c:v>2</c:v>
                      </c:pt>
                      <c:pt idx="3">
                        <c:v>4</c:v>
                      </c:pt>
                      <c:pt idx="4">
                        <c:v>3</c:v>
                      </c:pt>
                      <c:pt idx="5">
                        <c:v>1</c:v>
                      </c:pt>
                      <c:pt idx="6">
                        <c:v>3</c:v>
                      </c:pt>
                      <c:pt idx="7">
                        <c:v>1</c:v>
                      </c:pt>
                      <c:pt idx="8">
                        <c:v>24</c:v>
                      </c:pt>
                      <c:pt idx="9">
                        <c:v>22</c:v>
                      </c:pt>
                    </c:numCache>
                  </c:numRef>
                </c:val>
                <c:extLst xmlns:c15="http://schemas.microsoft.com/office/drawing/2012/chart">
                  <c:ext xmlns:c16="http://schemas.microsoft.com/office/drawing/2014/chart" uri="{C3380CC4-5D6E-409C-BE32-E72D297353CC}">
                    <c16:uniqueId val="{00000006-865C-4AF4-809A-F1A860957E2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Eğilim!$E$5</c15:sqref>
                        </c15:formulaRef>
                      </c:ext>
                    </c:extLst>
                    <c:strCache>
                      <c:ptCount val="1"/>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extLst xmlns:c15="http://schemas.microsoft.com/office/drawing/2012/chart">
                      <c:ext xmlns:c15="http://schemas.microsoft.com/office/drawing/2012/chart" uri="{02D57815-91ED-43cb-92C2-25804820EDAC}">
                        <c15:formulaRef>
                          <c15:sqref>Eğilim!$A$6:$A$15</c15:sqref>
                        </c15:formulaRef>
                      </c:ext>
                    </c:extLst>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extLst xmlns:c15="http://schemas.microsoft.com/office/drawing/2012/chart">
                      <c:ext xmlns:c15="http://schemas.microsoft.com/office/drawing/2012/chart" uri="{02D57815-91ED-43cb-92C2-25804820EDAC}">
                        <c15:formulaRef>
                          <c15:sqref>Eğilim!$E$6:$E$15</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7-865C-4AF4-809A-F1A860957E2C}"/>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Eğilim!$F$5</c15:sqref>
                        </c15:formulaRef>
                      </c:ext>
                    </c:extLst>
                    <c:strCache>
                      <c:ptCount val="1"/>
                      <c:pt idx="0">
                        <c:v>E</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extLst xmlns:c15="http://schemas.microsoft.com/office/drawing/2012/chart">
                      <c:ext xmlns:c15="http://schemas.microsoft.com/office/drawing/2012/chart" uri="{02D57815-91ED-43cb-92C2-25804820EDAC}">
                        <c15:formulaRef>
                          <c15:sqref>Eğilim!$A$6:$A$15</c15:sqref>
                        </c15:formulaRef>
                      </c:ext>
                    </c:extLst>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extLst xmlns:c15="http://schemas.microsoft.com/office/drawing/2012/chart">
                      <c:ext xmlns:c15="http://schemas.microsoft.com/office/drawing/2012/chart" uri="{02D57815-91ED-43cb-92C2-25804820EDAC}">
                        <c15:formulaRef>
                          <c15:sqref>Eğilim!$F$6:$F$15</c15:sqref>
                        </c15:formulaRef>
                      </c:ext>
                    </c:extLst>
                    <c:numCache>
                      <c:formatCode>General</c:formatCode>
                      <c:ptCount val="10"/>
                      <c:pt idx="0">
                        <c:v>0</c:v>
                      </c:pt>
                      <c:pt idx="1">
                        <c:v>0</c:v>
                      </c:pt>
                      <c:pt idx="2">
                        <c:v>0</c:v>
                      </c:pt>
                      <c:pt idx="3">
                        <c:v>0</c:v>
                      </c:pt>
                      <c:pt idx="4">
                        <c:v>0</c:v>
                      </c:pt>
                      <c:pt idx="5">
                        <c:v>0</c:v>
                      </c:pt>
                      <c:pt idx="6">
                        <c:v>2</c:v>
                      </c:pt>
                      <c:pt idx="7">
                        <c:v>0</c:v>
                      </c:pt>
                      <c:pt idx="8">
                        <c:v>2</c:v>
                      </c:pt>
                      <c:pt idx="9">
                        <c:v>0</c:v>
                      </c:pt>
                    </c:numCache>
                  </c:numRef>
                </c:val>
                <c:extLst xmlns:c15="http://schemas.microsoft.com/office/drawing/2012/chart">
                  <c:ext xmlns:c16="http://schemas.microsoft.com/office/drawing/2014/chart" uri="{C3380CC4-5D6E-409C-BE32-E72D297353CC}">
                    <c16:uniqueId val="{00000008-865C-4AF4-809A-F1A860957E2C}"/>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Eğilim!$G$5</c15:sqref>
                        </c15:formulaRef>
                      </c:ext>
                    </c:extLst>
                    <c:strCache>
                      <c:ptCount val="1"/>
                      <c:pt idx="0">
                        <c:v>K</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extLst xmlns:c15="http://schemas.microsoft.com/office/drawing/2012/chart">
                      <c:ext xmlns:c15="http://schemas.microsoft.com/office/drawing/2012/chart" uri="{02D57815-91ED-43cb-92C2-25804820EDAC}">
                        <c15:formulaRef>
                          <c15:sqref>Eğilim!$A$6:$A$15</c15:sqref>
                        </c15:formulaRef>
                      </c:ext>
                    </c:extLst>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extLst xmlns:c15="http://schemas.microsoft.com/office/drawing/2012/chart">
                      <c:ext xmlns:c15="http://schemas.microsoft.com/office/drawing/2012/chart" uri="{02D57815-91ED-43cb-92C2-25804820EDAC}">
                        <c15:formulaRef>
                          <c15:sqref>Eğilim!$G$6:$G$15</c15:sqref>
                        </c15:formulaRef>
                      </c:ext>
                    </c:extLst>
                    <c:numCache>
                      <c:formatCode>General</c:formatCode>
                      <c:ptCount val="10"/>
                      <c:pt idx="0">
                        <c:v>0</c:v>
                      </c:pt>
                      <c:pt idx="1">
                        <c:v>0</c:v>
                      </c:pt>
                      <c:pt idx="2">
                        <c:v>0</c:v>
                      </c:pt>
                      <c:pt idx="3">
                        <c:v>0</c:v>
                      </c:pt>
                      <c:pt idx="4">
                        <c:v>0</c:v>
                      </c:pt>
                      <c:pt idx="5">
                        <c:v>0</c:v>
                      </c:pt>
                      <c:pt idx="6">
                        <c:v>1</c:v>
                      </c:pt>
                      <c:pt idx="7">
                        <c:v>0</c:v>
                      </c:pt>
                      <c:pt idx="8">
                        <c:v>0</c:v>
                      </c:pt>
                      <c:pt idx="9">
                        <c:v>0</c:v>
                      </c:pt>
                    </c:numCache>
                  </c:numRef>
                </c:val>
                <c:extLst xmlns:c15="http://schemas.microsoft.com/office/drawing/2012/chart">
                  <c:ext xmlns:c16="http://schemas.microsoft.com/office/drawing/2014/chart" uri="{C3380CC4-5D6E-409C-BE32-E72D297353CC}">
                    <c16:uniqueId val="{00000009-865C-4AF4-809A-F1A860957E2C}"/>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Eğilim!$H$5</c15:sqref>
                        </c15:formulaRef>
                      </c:ext>
                    </c:extLst>
                    <c:strCache>
                      <c:ptCount val="1"/>
                      <c:pt idx="0">
                        <c:v>T</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extLst xmlns:c15="http://schemas.microsoft.com/office/drawing/2012/chart">
                      <c:ext xmlns:c15="http://schemas.microsoft.com/office/drawing/2012/chart" uri="{02D57815-91ED-43cb-92C2-25804820EDAC}">
                        <c15:formulaRef>
                          <c15:sqref>Eğilim!$A$6:$A$15</c15:sqref>
                        </c15:formulaRef>
                      </c:ext>
                    </c:extLst>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extLst xmlns:c15="http://schemas.microsoft.com/office/drawing/2012/chart">
                      <c:ext xmlns:c15="http://schemas.microsoft.com/office/drawing/2012/chart" uri="{02D57815-91ED-43cb-92C2-25804820EDAC}">
                        <c15:formulaRef>
                          <c15:sqref>Eğilim!$H$6:$H$15</c15:sqref>
                        </c15:formulaRef>
                      </c:ext>
                    </c:extLst>
                    <c:numCache>
                      <c:formatCode>General</c:formatCode>
                      <c:ptCount val="10"/>
                      <c:pt idx="0">
                        <c:v>0</c:v>
                      </c:pt>
                      <c:pt idx="1">
                        <c:v>0</c:v>
                      </c:pt>
                      <c:pt idx="2">
                        <c:v>0</c:v>
                      </c:pt>
                      <c:pt idx="3">
                        <c:v>0</c:v>
                      </c:pt>
                      <c:pt idx="4">
                        <c:v>0</c:v>
                      </c:pt>
                      <c:pt idx="5">
                        <c:v>0</c:v>
                      </c:pt>
                      <c:pt idx="6">
                        <c:v>3</c:v>
                      </c:pt>
                      <c:pt idx="7">
                        <c:v>0</c:v>
                      </c:pt>
                      <c:pt idx="8">
                        <c:v>2</c:v>
                      </c:pt>
                      <c:pt idx="9">
                        <c:v>0</c:v>
                      </c:pt>
                    </c:numCache>
                  </c:numRef>
                </c:val>
                <c:extLst xmlns:c15="http://schemas.microsoft.com/office/drawing/2012/chart">
                  <c:ext xmlns:c16="http://schemas.microsoft.com/office/drawing/2014/chart" uri="{C3380CC4-5D6E-409C-BE32-E72D297353CC}">
                    <c16:uniqueId val="{0000000A-865C-4AF4-809A-F1A860957E2C}"/>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Eğilim!$I$5</c15:sqref>
                        </c15:formulaRef>
                      </c:ext>
                    </c:extLst>
                    <c:strCache>
                      <c:ptCount val="1"/>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extLst xmlns:c15="http://schemas.microsoft.com/office/drawing/2012/chart">
                      <c:ext xmlns:c15="http://schemas.microsoft.com/office/drawing/2012/chart" uri="{02D57815-91ED-43cb-92C2-25804820EDAC}">
                        <c15:formulaRef>
                          <c15:sqref>Eğilim!$A$6:$A$15</c15:sqref>
                        </c15:formulaRef>
                      </c:ext>
                    </c:extLst>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extLst xmlns:c15="http://schemas.microsoft.com/office/drawing/2012/chart">
                      <c:ext xmlns:c15="http://schemas.microsoft.com/office/drawing/2012/chart" uri="{02D57815-91ED-43cb-92C2-25804820EDAC}">
                        <c15:formulaRef>
                          <c15:sqref>Eğilim!$I$6:$I$15</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B-865C-4AF4-809A-F1A860957E2C}"/>
                  </c:ext>
                </c:extLst>
              </c15:ser>
            </c15:filteredBarSeries>
          </c:ext>
        </c:extLst>
      </c:barChart>
      <c:catAx>
        <c:axId val="189241648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crossAx val="1892411904"/>
        <c:crosses val="autoZero"/>
        <c:auto val="1"/>
        <c:lblAlgn val="ctr"/>
        <c:lblOffset val="100"/>
        <c:noMultiLvlLbl val="0"/>
      </c:catAx>
      <c:valAx>
        <c:axId val="189241190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crossAx val="1892416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E4CE69-4C67-4A2C-A2EB-5929B7FEBAB0}" type="doc">
      <dgm:prSet loTypeId="urn:microsoft.com/office/officeart/2005/8/layout/cycle8" loCatId="cycle" qsTypeId="urn:microsoft.com/office/officeart/2005/8/quickstyle/simple1" qsCatId="simple" csTypeId="urn:microsoft.com/office/officeart/2005/8/colors/accent1_2" csCatId="accent1" phldr="1"/>
      <dgm:spPr/>
    </dgm:pt>
    <dgm:pt modelId="{81E5C17D-E1C4-4815-9544-09C78D81747A}">
      <dgm:prSet phldrT="[Metin]" custT="1"/>
      <dgm:spPr>
        <a:solidFill>
          <a:srgbClr val="FF0000"/>
        </a:solidFill>
      </dgm:spPr>
      <dgm:t>
        <a:bodyPr/>
        <a:lstStyle/>
        <a:p>
          <a:pPr algn="l"/>
          <a:r>
            <a:rPr lang="tr-TR" sz="1600" b="1" dirty="0"/>
            <a:t>ÖNLEM; </a:t>
          </a:r>
          <a:r>
            <a:rPr lang="tr-TR" sz="1200" dirty="0">
              <a:solidFill>
                <a:schemeClr val="bg1">
                  <a:lumMod val="95000"/>
                </a:schemeClr>
              </a:solidFill>
            </a:rPr>
            <a:t>Ölçmeyle saptanan hedeften sapmayı</a:t>
          </a:r>
        </a:p>
        <a:p>
          <a:pPr algn="l"/>
          <a:r>
            <a:rPr lang="tr-TR" sz="1200" dirty="0">
              <a:solidFill>
                <a:schemeClr val="bg1">
                  <a:lumMod val="95000"/>
                </a:schemeClr>
              </a:solidFill>
            </a:rPr>
            <a:t> düzelt</a:t>
          </a:r>
        </a:p>
        <a:p>
          <a:pPr algn="ctr"/>
          <a:endParaRPr lang="tr-TR" sz="800" dirty="0"/>
        </a:p>
      </dgm:t>
    </dgm:pt>
    <dgm:pt modelId="{398B4964-A0C5-4D6C-9C49-BF1FAB1FAAEB}" type="parTrans" cxnId="{F2238B18-003E-48ED-A64F-91761AF28BA8}">
      <dgm:prSet/>
      <dgm:spPr/>
      <dgm:t>
        <a:bodyPr/>
        <a:lstStyle/>
        <a:p>
          <a:endParaRPr lang="tr-TR"/>
        </a:p>
      </dgm:t>
    </dgm:pt>
    <dgm:pt modelId="{89B9A7FE-1A59-4811-A0A9-8E294BCA425E}" type="sibTrans" cxnId="{F2238B18-003E-48ED-A64F-91761AF28BA8}">
      <dgm:prSet/>
      <dgm:spPr/>
      <dgm:t>
        <a:bodyPr/>
        <a:lstStyle/>
        <a:p>
          <a:endParaRPr lang="tr-TR"/>
        </a:p>
      </dgm:t>
    </dgm:pt>
    <dgm:pt modelId="{A00FBC14-7DAA-491D-BEBA-D683B5FC4C1B}">
      <dgm:prSet phldrT="[Metin]" custT="1"/>
      <dgm:spPr>
        <a:solidFill>
          <a:srgbClr val="FFC000"/>
        </a:solidFill>
      </dgm:spPr>
      <dgm:t>
        <a:bodyPr/>
        <a:lstStyle/>
        <a:p>
          <a:pPr marL="0" lvl="0" indent="0" algn="ctr" defTabSz="914400">
            <a:lnSpc>
              <a:spcPct val="100000"/>
            </a:lnSpc>
            <a:spcBef>
              <a:spcPts val="0"/>
            </a:spcBef>
            <a:spcAft>
              <a:spcPts val="0"/>
            </a:spcAft>
          </a:pPr>
          <a:endParaRPr lang="tr-TR" sz="1600" b="1" dirty="0"/>
        </a:p>
        <a:p>
          <a:pPr marL="0" lvl="0" indent="0" algn="r" defTabSz="914400">
            <a:lnSpc>
              <a:spcPct val="100000"/>
            </a:lnSpc>
            <a:spcBef>
              <a:spcPts val="0"/>
            </a:spcBef>
            <a:spcAft>
              <a:spcPts val="0"/>
            </a:spcAft>
          </a:pPr>
          <a:r>
            <a:rPr lang="tr-TR" sz="1600" b="1" dirty="0"/>
            <a:t>UYGULA; </a:t>
          </a:r>
          <a:r>
            <a:rPr lang="tr-TR" sz="1000" dirty="0"/>
            <a:t>Hedeflere ulaştıracak faaliyetleri, uygun süreç ve sorumluları ile uygula</a:t>
          </a:r>
        </a:p>
      </dgm:t>
    </dgm:pt>
    <dgm:pt modelId="{124A4D2F-55AE-4F38-9609-06BE44D9E58D}" type="parTrans" cxnId="{C03FF669-6305-48CF-B6B3-E2FA3F0B9AB3}">
      <dgm:prSet/>
      <dgm:spPr/>
      <dgm:t>
        <a:bodyPr/>
        <a:lstStyle/>
        <a:p>
          <a:endParaRPr lang="tr-TR"/>
        </a:p>
      </dgm:t>
    </dgm:pt>
    <dgm:pt modelId="{ED8B79C0-F4C1-4804-AB6E-F6943692DC2A}" type="sibTrans" cxnId="{C03FF669-6305-48CF-B6B3-E2FA3F0B9AB3}">
      <dgm:prSet/>
      <dgm:spPr/>
      <dgm:t>
        <a:bodyPr/>
        <a:lstStyle/>
        <a:p>
          <a:endParaRPr lang="tr-TR"/>
        </a:p>
      </dgm:t>
    </dgm:pt>
    <dgm:pt modelId="{086D9684-0EF2-4977-9ABE-53C9CA525A33}">
      <dgm:prSet phldrT="[Metin]" custT="1"/>
      <dgm:spPr/>
      <dgm:t>
        <a:bodyPr/>
        <a:lstStyle/>
        <a:p>
          <a:pPr algn="r"/>
          <a:r>
            <a:rPr lang="tr-TR" sz="1600" b="1" dirty="0"/>
            <a:t>KONTROL ; </a:t>
          </a:r>
          <a:r>
            <a:rPr lang="tr-TR" sz="900" dirty="0"/>
            <a:t>Faaliyetlerin sonuçlarını ve paydaş beklentilerini karşılama düzeyini sistematik biçimde ölç; </a:t>
          </a:r>
        </a:p>
        <a:p>
          <a:pPr algn="ctr"/>
          <a:endParaRPr lang="tr-TR" sz="900" dirty="0"/>
        </a:p>
      </dgm:t>
    </dgm:pt>
    <dgm:pt modelId="{683F3719-1635-4BF7-93CC-30EBA37793D5}" type="parTrans" cxnId="{3500D180-EEFB-4376-AE4A-713D03FE5500}">
      <dgm:prSet/>
      <dgm:spPr/>
      <dgm:t>
        <a:bodyPr/>
        <a:lstStyle/>
        <a:p>
          <a:endParaRPr lang="tr-TR"/>
        </a:p>
      </dgm:t>
    </dgm:pt>
    <dgm:pt modelId="{A5AA79E2-168A-4F98-81BB-8F685E8FB69B}" type="sibTrans" cxnId="{3500D180-EEFB-4376-AE4A-713D03FE5500}">
      <dgm:prSet/>
      <dgm:spPr/>
      <dgm:t>
        <a:bodyPr/>
        <a:lstStyle/>
        <a:p>
          <a:endParaRPr lang="tr-TR"/>
        </a:p>
      </dgm:t>
    </dgm:pt>
    <dgm:pt modelId="{9D48DFE6-6EC8-4996-8D04-520DD70B5A70}">
      <dgm:prSet custT="1"/>
      <dgm:spPr>
        <a:solidFill>
          <a:srgbClr val="7030A0"/>
        </a:solidFill>
      </dgm:spPr>
      <dgm:t>
        <a:bodyPr/>
        <a:lstStyle/>
        <a:p>
          <a:pPr marL="0" lvl="0" algn="ctr" defTabSz="711200">
            <a:lnSpc>
              <a:spcPct val="90000"/>
            </a:lnSpc>
            <a:spcBef>
              <a:spcPct val="0"/>
            </a:spcBef>
            <a:spcAft>
              <a:spcPct val="35000"/>
            </a:spcAft>
          </a:pPr>
          <a:endParaRPr lang="tr-TR" sz="1200" b="1" dirty="0"/>
        </a:p>
        <a:p>
          <a:pPr marL="0" lvl="0" algn="l" defTabSz="711200">
            <a:lnSpc>
              <a:spcPct val="90000"/>
            </a:lnSpc>
            <a:spcBef>
              <a:spcPct val="0"/>
            </a:spcBef>
            <a:spcAft>
              <a:spcPct val="35000"/>
            </a:spcAft>
          </a:pPr>
          <a:r>
            <a:rPr lang="tr-TR" sz="1600" b="1" dirty="0"/>
            <a:t>PLANLA; </a:t>
          </a:r>
          <a:r>
            <a:rPr lang="tr-TR" sz="1000" dirty="0"/>
            <a:t>İhtiyaç analizi ve kaynaklarınıza göre paydaş beklentileri karşılayacak planlama yap</a:t>
          </a:r>
          <a:endParaRPr lang="tr-TR" sz="1000" b="1" dirty="0"/>
        </a:p>
      </dgm:t>
    </dgm:pt>
    <dgm:pt modelId="{A67BE9B4-31C8-46CC-8786-E5337AA46B41}" type="parTrans" cxnId="{16ADFD5D-9FAD-46CD-8BB6-FF2792FE9745}">
      <dgm:prSet/>
      <dgm:spPr/>
      <dgm:t>
        <a:bodyPr/>
        <a:lstStyle/>
        <a:p>
          <a:endParaRPr lang="tr-TR"/>
        </a:p>
      </dgm:t>
    </dgm:pt>
    <dgm:pt modelId="{50718393-F485-4D3C-9132-92A413DB90EF}" type="sibTrans" cxnId="{16ADFD5D-9FAD-46CD-8BB6-FF2792FE9745}">
      <dgm:prSet/>
      <dgm:spPr/>
      <dgm:t>
        <a:bodyPr/>
        <a:lstStyle/>
        <a:p>
          <a:endParaRPr lang="tr-TR"/>
        </a:p>
      </dgm:t>
    </dgm:pt>
    <dgm:pt modelId="{65796D95-15E1-449A-A1C3-27B767431622}" type="pres">
      <dgm:prSet presAssocID="{D7E4CE69-4C67-4A2C-A2EB-5929B7FEBAB0}" presName="compositeShape" presStyleCnt="0">
        <dgm:presLayoutVars>
          <dgm:chMax val="7"/>
          <dgm:dir/>
          <dgm:resizeHandles val="exact"/>
        </dgm:presLayoutVars>
      </dgm:prSet>
      <dgm:spPr/>
    </dgm:pt>
    <dgm:pt modelId="{21B66C99-0D45-4237-8C2B-9461B65941F6}" type="pres">
      <dgm:prSet presAssocID="{D7E4CE69-4C67-4A2C-A2EB-5929B7FEBAB0}" presName="wedge1" presStyleLbl="node1" presStyleIdx="0" presStyleCnt="4"/>
      <dgm:spPr/>
    </dgm:pt>
    <dgm:pt modelId="{F4204FA9-D0D6-481F-BECA-D89BC6D56421}" type="pres">
      <dgm:prSet presAssocID="{D7E4CE69-4C67-4A2C-A2EB-5929B7FEBAB0}" presName="dummy1a" presStyleCnt="0"/>
      <dgm:spPr/>
    </dgm:pt>
    <dgm:pt modelId="{C0FCD027-8A47-4AF3-90A8-77C2BB547C08}" type="pres">
      <dgm:prSet presAssocID="{D7E4CE69-4C67-4A2C-A2EB-5929B7FEBAB0}" presName="dummy1b" presStyleCnt="0"/>
      <dgm:spPr/>
    </dgm:pt>
    <dgm:pt modelId="{0906243A-A6A3-4FC8-8E17-93ED64AD1D32}" type="pres">
      <dgm:prSet presAssocID="{D7E4CE69-4C67-4A2C-A2EB-5929B7FEBAB0}" presName="wedge1Tx" presStyleLbl="node1" presStyleIdx="0" presStyleCnt="4">
        <dgm:presLayoutVars>
          <dgm:chMax val="0"/>
          <dgm:chPref val="0"/>
          <dgm:bulletEnabled val="1"/>
        </dgm:presLayoutVars>
      </dgm:prSet>
      <dgm:spPr/>
    </dgm:pt>
    <dgm:pt modelId="{A6875AA3-3E4B-4C2A-8DFA-75D2A886625C}" type="pres">
      <dgm:prSet presAssocID="{D7E4CE69-4C67-4A2C-A2EB-5929B7FEBAB0}" presName="wedge2" presStyleLbl="node1" presStyleIdx="1" presStyleCnt="4"/>
      <dgm:spPr/>
    </dgm:pt>
    <dgm:pt modelId="{C65A8FF1-245C-4682-A3D0-0A497F35BCB8}" type="pres">
      <dgm:prSet presAssocID="{D7E4CE69-4C67-4A2C-A2EB-5929B7FEBAB0}" presName="dummy2a" presStyleCnt="0"/>
      <dgm:spPr/>
    </dgm:pt>
    <dgm:pt modelId="{D9D489C5-A161-44A7-AB4D-A83BED05F5EC}" type="pres">
      <dgm:prSet presAssocID="{D7E4CE69-4C67-4A2C-A2EB-5929B7FEBAB0}" presName="dummy2b" presStyleCnt="0"/>
      <dgm:spPr/>
    </dgm:pt>
    <dgm:pt modelId="{A6755B37-5C83-4365-B35C-E84149DE2FEF}" type="pres">
      <dgm:prSet presAssocID="{D7E4CE69-4C67-4A2C-A2EB-5929B7FEBAB0}" presName="wedge2Tx" presStyleLbl="node1" presStyleIdx="1" presStyleCnt="4">
        <dgm:presLayoutVars>
          <dgm:chMax val="0"/>
          <dgm:chPref val="0"/>
          <dgm:bulletEnabled val="1"/>
        </dgm:presLayoutVars>
      </dgm:prSet>
      <dgm:spPr/>
    </dgm:pt>
    <dgm:pt modelId="{73B5279A-4463-417C-97F2-72A3B45B0502}" type="pres">
      <dgm:prSet presAssocID="{D7E4CE69-4C67-4A2C-A2EB-5929B7FEBAB0}" presName="wedge3" presStyleLbl="node1" presStyleIdx="2" presStyleCnt="4"/>
      <dgm:spPr/>
    </dgm:pt>
    <dgm:pt modelId="{D7ABB7F9-A3D2-4234-B302-66A9E3A48870}" type="pres">
      <dgm:prSet presAssocID="{D7E4CE69-4C67-4A2C-A2EB-5929B7FEBAB0}" presName="dummy3a" presStyleCnt="0"/>
      <dgm:spPr/>
    </dgm:pt>
    <dgm:pt modelId="{DD7DD973-097E-444B-8B7A-814AB7D23E2E}" type="pres">
      <dgm:prSet presAssocID="{D7E4CE69-4C67-4A2C-A2EB-5929B7FEBAB0}" presName="dummy3b" presStyleCnt="0"/>
      <dgm:spPr/>
    </dgm:pt>
    <dgm:pt modelId="{68FBFC2C-7EF8-4003-AEA6-4415F579D14F}" type="pres">
      <dgm:prSet presAssocID="{D7E4CE69-4C67-4A2C-A2EB-5929B7FEBAB0}" presName="wedge3Tx" presStyleLbl="node1" presStyleIdx="2" presStyleCnt="4">
        <dgm:presLayoutVars>
          <dgm:chMax val="0"/>
          <dgm:chPref val="0"/>
          <dgm:bulletEnabled val="1"/>
        </dgm:presLayoutVars>
      </dgm:prSet>
      <dgm:spPr/>
    </dgm:pt>
    <dgm:pt modelId="{FD326328-9CF1-4587-80EE-16D77AF19EDE}" type="pres">
      <dgm:prSet presAssocID="{D7E4CE69-4C67-4A2C-A2EB-5929B7FEBAB0}" presName="wedge4" presStyleLbl="node1" presStyleIdx="3" presStyleCnt="4"/>
      <dgm:spPr/>
    </dgm:pt>
    <dgm:pt modelId="{FF032705-AFDD-4F36-AB70-459A0B0801C5}" type="pres">
      <dgm:prSet presAssocID="{D7E4CE69-4C67-4A2C-A2EB-5929B7FEBAB0}" presName="dummy4a" presStyleCnt="0"/>
      <dgm:spPr/>
    </dgm:pt>
    <dgm:pt modelId="{6DC4DADE-F464-4E48-8B9C-77599F176B3F}" type="pres">
      <dgm:prSet presAssocID="{D7E4CE69-4C67-4A2C-A2EB-5929B7FEBAB0}" presName="dummy4b" presStyleCnt="0"/>
      <dgm:spPr/>
    </dgm:pt>
    <dgm:pt modelId="{BC1D62D4-908C-469C-981B-F75EF581B46B}" type="pres">
      <dgm:prSet presAssocID="{D7E4CE69-4C67-4A2C-A2EB-5929B7FEBAB0}" presName="wedge4Tx" presStyleLbl="node1" presStyleIdx="3" presStyleCnt="4">
        <dgm:presLayoutVars>
          <dgm:chMax val="0"/>
          <dgm:chPref val="0"/>
          <dgm:bulletEnabled val="1"/>
        </dgm:presLayoutVars>
      </dgm:prSet>
      <dgm:spPr/>
    </dgm:pt>
    <dgm:pt modelId="{D2492824-099F-4090-A42D-43B80B4BBDD5}" type="pres">
      <dgm:prSet presAssocID="{89B9A7FE-1A59-4811-A0A9-8E294BCA425E}" presName="arrowWedge1" presStyleLbl="fgSibTrans2D1" presStyleIdx="0" presStyleCnt="4"/>
      <dgm:spPr/>
    </dgm:pt>
    <dgm:pt modelId="{4F05BDCA-5049-45BA-A35D-6C10FDD88B15}" type="pres">
      <dgm:prSet presAssocID="{50718393-F485-4D3C-9132-92A413DB90EF}" presName="arrowWedge2" presStyleLbl="fgSibTrans2D1" presStyleIdx="1" presStyleCnt="4"/>
      <dgm:spPr/>
    </dgm:pt>
    <dgm:pt modelId="{8916A475-7AF1-49EB-B30D-FEC26C3A39C6}" type="pres">
      <dgm:prSet presAssocID="{ED8B79C0-F4C1-4804-AB6E-F6943692DC2A}" presName="arrowWedge3" presStyleLbl="fgSibTrans2D1" presStyleIdx="2" presStyleCnt="4"/>
      <dgm:spPr/>
    </dgm:pt>
    <dgm:pt modelId="{52420E6C-9660-4F91-BF9F-A84387B8783A}" type="pres">
      <dgm:prSet presAssocID="{A5AA79E2-168A-4F98-81BB-8F685E8FB69B}" presName="arrowWedge4" presStyleLbl="fgSibTrans2D1" presStyleIdx="3" presStyleCnt="4"/>
      <dgm:spPr/>
    </dgm:pt>
  </dgm:ptLst>
  <dgm:cxnLst>
    <dgm:cxn modelId="{F2238B18-003E-48ED-A64F-91761AF28BA8}" srcId="{D7E4CE69-4C67-4A2C-A2EB-5929B7FEBAB0}" destId="{81E5C17D-E1C4-4815-9544-09C78D81747A}" srcOrd="0" destOrd="0" parTransId="{398B4964-A0C5-4D6C-9C49-BF1FAB1FAAEB}" sibTransId="{89B9A7FE-1A59-4811-A0A9-8E294BCA425E}"/>
    <dgm:cxn modelId="{F316962F-95B9-4EAB-BBD1-40BE58BB683F}" type="presOf" srcId="{086D9684-0EF2-4977-9ABE-53C9CA525A33}" destId="{BC1D62D4-908C-469C-981B-F75EF581B46B}" srcOrd="1" destOrd="0" presId="urn:microsoft.com/office/officeart/2005/8/layout/cycle8"/>
    <dgm:cxn modelId="{7E5A0F5D-50A8-40F4-A528-C4BCF51A2179}" type="presOf" srcId="{D7E4CE69-4C67-4A2C-A2EB-5929B7FEBAB0}" destId="{65796D95-15E1-449A-A1C3-27B767431622}" srcOrd="0" destOrd="0" presId="urn:microsoft.com/office/officeart/2005/8/layout/cycle8"/>
    <dgm:cxn modelId="{16ADFD5D-9FAD-46CD-8BB6-FF2792FE9745}" srcId="{D7E4CE69-4C67-4A2C-A2EB-5929B7FEBAB0}" destId="{9D48DFE6-6EC8-4996-8D04-520DD70B5A70}" srcOrd="1" destOrd="0" parTransId="{A67BE9B4-31C8-46CC-8786-E5337AA46B41}" sibTransId="{50718393-F485-4D3C-9132-92A413DB90EF}"/>
    <dgm:cxn modelId="{3B77E342-5410-40F7-B44C-4A3A363A653E}" type="presOf" srcId="{9D48DFE6-6EC8-4996-8D04-520DD70B5A70}" destId="{A6755B37-5C83-4365-B35C-E84149DE2FEF}" srcOrd="1" destOrd="0" presId="urn:microsoft.com/office/officeart/2005/8/layout/cycle8"/>
    <dgm:cxn modelId="{F223A168-0018-43A8-B5FD-64C44B1D2608}" type="presOf" srcId="{9D48DFE6-6EC8-4996-8D04-520DD70B5A70}" destId="{A6875AA3-3E4B-4C2A-8DFA-75D2A886625C}" srcOrd="0" destOrd="0" presId="urn:microsoft.com/office/officeart/2005/8/layout/cycle8"/>
    <dgm:cxn modelId="{C03FF669-6305-48CF-B6B3-E2FA3F0B9AB3}" srcId="{D7E4CE69-4C67-4A2C-A2EB-5929B7FEBAB0}" destId="{A00FBC14-7DAA-491D-BEBA-D683B5FC4C1B}" srcOrd="2" destOrd="0" parTransId="{124A4D2F-55AE-4F38-9609-06BE44D9E58D}" sibTransId="{ED8B79C0-F4C1-4804-AB6E-F6943692DC2A}"/>
    <dgm:cxn modelId="{3500D180-EEFB-4376-AE4A-713D03FE5500}" srcId="{D7E4CE69-4C67-4A2C-A2EB-5929B7FEBAB0}" destId="{086D9684-0EF2-4977-9ABE-53C9CA525A33}" srcOrd="3" destOrd="0" parTransId="{683F3719-1635-4BF7-93CC-30EBA37793D5}" sibTransId="{A5AA79E2-168A-4F98-81BB-8F685E8FB69B}"/>
    <dgm:cxn modelId="{34B36383-A938-4A75-8D73-5FBD1C310E62}" type="presOf" srcId="{81E5C17D-E1C4-4815-9544-09C78D81747A}" destId="{0906243A-A6A3-4FC8-8E17-93ED64AD1D32}" srcOrd="1" destOrd="0" presId="urn:microsoft.com/office/officeart/2005/8/layout/cycle8"/>
    <dgm:cxn modelId="{A52DDF83-47A6-4374-B88E-D29D5DCAEA53}" type="presOf" srcId="{A00FBC14-7DAA-491D-BEBA-D683B5FC4C1B}" destId="{68FBFC2C-7EF8-4003-AEA6-4415F579D14F}" srcOrd="1" destOrd="0" presId="urn:microsoft.com/office/officeart/2005/8/layout/cycle8"/>
    <dgm:cxn modelId="{F5BBB2BE-9EAD-4F7F-B89D-38091733B8AE}" type="presOf" srcId="{A00FBC14-7DAA-491D-BEBA-D683B5FC4C1B}" destId="{73B5279A-4463-417C-97F2-72A3B45B0502}" srcOrd="0" destOrd="0" presId="urn:microsoft.com/office/officeart/2005/8/layout/cycle8"/>
    <dgm:cxn modelId="{6FF52DC2-BF39-4478-85FA-62060E9AB314}" type="presOf" srcId="{81E5C17D-E1C4-4815-9544-09C78D81747A}" destId="{21B66C99-0D45-4237-8C2B-9461B65941F6}" srcOrd="0" destOrd="0" presId="urn:microsoft.com/office/officeart/2005/8/layout/cycle8"/>
    <dgm:cxn modelId="{F0EB71DD-B550-4D7E-9276-A2C7964E7C77}" type="presOf" srcId="{086D9684-0EF2-4977-9ABE-53C9CA525A33}" destId="{FD326328-9CF1-4587-80EE-16D77AF19EDE}" srcOrd="0" destOrd="0" presId="urn:microsoft.com/office/officeart/2005/8/layout/cycle8"/>
    <dgm:cxn modelId="{639C3AD2-595F-4095-A09F-65CB53F65C65}" type="presParOf" srcId="{65796D95-15E1-449A-A1C3-27B767431622}" destId="{21B66C99-0D45-4237-8C2B-9461B65941F6}" srcOrd="0" destOrd="0" presId="urn:microsoft.com/office/officeart/2005/8/layout/cycle8"/>
    <dgm:cxn modelId="{B6682BE3-0835-444A-AA32-8075697DC8D1}" type="presParOf" srcId="{65796D95-15E1-449A-A1C3-27B767431622}" destId="{F4204FA9-D0D6-481F-BECA-D89BC6D56421}" srcOrd="1" destOrd="0" presId="urn:microsoft.com/office/officeart/2005/8/layout/cycle8"/>
    <dgm:cxn modelId="{6B4255F9-5E27-4B99-83C2-080E694B955D}" type="presParOf" srcId="{65796D95-15E1-449A-A1C3-27B767431622}" destId="{C0FCD027-8A47-4AF3-90A8-77C2BB547C08}" srcOrd="2" destOrd="0" presId="urn:microsoft.com/office/officeart/2005/8/layout/cycle8"/>
    <dgm:cxn modelId="{22CDAFAA-EF62-4122-B9B1-5D89AF2C066B}" type="presParOf" srcId="{65796D95-15E1-449A-A1C3-27B767431622}" destId="{0906243A-A6A3-4FC8-8E17-93ED64AD1D32}" srcOrd="3" destOrd="0" presId="urn:microsoft.com/office/officeart/2005/8/layout/cycle8"/>
    <dgm:cxn modelId="{9001F945-CCF0-4A8B-9EC9-8722F91793D7}" type="presParOf" srcId="{65796D95-15E1-449A-A1C3-27B767431622}" destId="{A6875AA3-3E4B-4C2A-8DFA-75D2A886625C}" srcOrd="4" destOrd="0" presId="urn:microsoft.com/office/officeart/2005/8/layout/cycle8"/>
    <dgm:cxn modelId="{94C90430-9262-41B9-A698-8EFBE9E50CCE}" type="presParOf" srcId="{65796D95-15E1-449A-A1C3-27B767431622}" destId="{C65A8FF1-245C-4682-A3D0-0A497F35BCB8}" srcOrd="5" destOrd="0" presId="urn:microsoft.com/office/officeart/2005/8/layout/cycle8"/>
    <dgm:cxn modelId="{A1880934-3B22-4B7F-AD73-2065244DB335}" type="presParOf" srcId="{65796D95-15E1-449A-A1C3-27B767431622}" destId="{D9D489C5-A161-44A7-AB4D-A83BED05F5EC}" srcOrd="6" destOrd="0" presId="urn:microsoft.com/office/officeart/2005/8/layout/cycle8"/>
    <dgm:cxn modelId="{937A8043-FC28-4CCB-B987-19F71C5B0747}" type="presParOf" srcId="{65796D95-15E1-449A-A1C3-27B767431622}" destId="{A6755B37-5C83-4365-B35C-E84149DE2FEF}" srcOrd="7" destOrd="0" presId="urn:microsoft.com/office/officeart/2005/8/layout/cycle8"/>
    <dgm:cxn modelId="{3D7E96B6-4C88-4ED1-AAFA-2A4E30B04658}" type="presParOf" srcId="{65796D95-15E1-449A-A1C3-27B767431622}" destId="{73B5279A-4463-417C-97F2-72A3B45B0502}" srcOrd="8" destOrd="0" presId="urn:microsoft.com/office/officeart/2005/8/layout/cycle8"/>
    <dgm:cxn modelId="{C246733A-C007-414A-BA73-CE4C557044BB}" type="presParOf" srcId="{65796D95-15E1-449A-A1C3-27B767431622}" destId="{D7ABB7F9-A3D2-4234-B302-66A9E3A48870}" srcOrd="9" destOrd="0" presId="urn:microsoft.com/office/officeart/2005/8/layout/cycle8"/>
    <dgm:cxn modelId="{95346380-3651-4E7C-9F73-96B23D0AFC06}" type="presParOf" srcId="{65796D95-15E1-449A-A1C3-27B767431622}" destId="{DD7DD973-097E-444B-8B7A-814AB7D23E2E}" srcOrd="10" destOrd="0" presId="urn:microsoft.com/office/officeart/2005/8/layout/cycle8"/>
    <dgm:cxn modelId="{FD5A6097-0CDC-4F2D-A798-393F0A1365C6}" type="presParOf" srcId="{65796D95-15E1-449A-A1C3-27B767431622}" destId="{68FBFC2C-7EF8-4003-AEA6-4415F579D14F}" srcOrd="11" destOrd="0" presId="urn:microsoft.com/office/officeart/2005/8/layout/cycle8"/>
    <dgm:cxn modelId="{79AD817A-F646-47DE-9B8F-8268D1FD1569}" type="presParOf" srcId="{65796D95-15E1-449A-A1C3-27B767431622}" destId="{FD326328-9CF1-4587-80EE-16D77AF19EDE}" srcOrd="12" destOrd="0" presId="urn:microsoft.com/office/officeart/2005/8/layout/cycle8"/>
    <dgm:cxn modelId="{78C06191-1E63-4F75-BA4C-ACBD2F5C7051}" type="presParOf" srcId="{65796D95-15E1-449A-A1C3-27B767431622}" destId="{FF032705-AFDD-4F36-AB70-459A0B0801C5}" srcOrd="13" destOrd="0" presId="urn:microsoft.com/office/officeart/2005/8/layout/cycle8"/>
    <dgm:cxn modelId="{F68961F3-1040-4821-894E-104E7D4DAC19}" type="presParOf" srcId="{65796D95-15E1-449A-A1C3-27B767431622}" destId="{6DC4DADE-F464-4E48-8B9C-77599F176B3F}" srcOrd="14" destOrd="0" presId="urn:microsoft.com/office/officeart/2005/8/layout/cycle8"/>
    <dgm:cxn modelId="{B2B84F61-AD9F-4F9C-AF6C-6FA3E5516675}" type="presParOf" srcId="{65796D95-15E1-449A-A1C3-27B767431622}" destId="{BC1D62D4-908C-469C-981B-F75EF581B46B}" srcOrd="15" destOrd="0" presId="urn:microsoft.com/office/officeart/2005/8/layout/cycle8"/>
    <dgm:cxn modelId="{662CF026-8B69-4AD3-A1C9-FB46AEFF7876}" type="presParOf" srcId="{65796D95-15E1-449A-A1C3-27B767431622}" destId="{D2492824-099F-4090-A42D-43B80B4BBDD5}" srcOrd="16" destOrd="0" presId="urn:microsoft.com/office/officeart/2005/8/layout/cycle8"/>
    <dgm:cxn modelId="{D0DA4565-EDFA-495C-86C2-8504800A542C}" type="presParOf" srcId="{65796D95-15E1-449A-A1C3-27B767431622}" destId="{4F05BDCA-5049-45BA-A35D-6C10FDD88B15}" srcOrd="17" destOrd="0" presId="urn:microsoft.com/office/officeart/2005/8/layout/cycle8"/>
    <dgm:cxn modelId="{E6385FC9-E400-4061-AF2D-B32E0ABB777F}" type="presParOf" srcId="{65796D95-15E1-449A-A1C3-27B767431622}" destId="{8916A475-7AF1-49EB-B30D-FEC26C3A39C6}" srcOrd="18" destOrd="0" presId="urn:microsoft.com/office/officeart/2005/8/layout/cycle8"/>
    <dgm:cxn modelId="{CBCD82F2-18E9-4C66-B741-634725A4C2C8}" type="presParOf" srcId="{65796D95-15E1-449A-A1C3-27B767431622}" destId="{52420E6C-9660-4F91-BF9F-A84387B8783A}"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420D3B-687D-4D4A-8BC3-4423F1F2060B}"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tr-TR"/>
        </a:p>
      </dgm:t>
    </dgm:pt>
    <dgm:pt modelId="{49B2EFB1-3C76-40B7-95E8-19349843A1CE}">
      <dgm:prSet phldrT="[Text]"/>
      <dgm:spPr/>
      <dgm:t>
        <a:bodyPr/>
        <a:lstStyle/>
        <a:p>
          <a:r>
            <a:rPr lang="tr-TR" dirty="0"/>
            <a:t>2020-2022 </a:t>
          </a:r>
          <a:r>
            <a:rPr lang="tr-TR" dirty="0">
              <a:solidFill>
                <a:srgbClr val="FFFF00"/>
              </a:solidFill>
            </a:rPr>
            <a:t>Öz-Akran </a:t>
          </a:r>
          <a:r>
            <a:rPr lang="tr-TR" dirty="0" err="1">
              <a:solidFill>
                <a:srgbClr val="FFFF00"/>
              </a:solidFill>
            </a:rPr>
            <a:t>Değ</a:t>
          </a:r>
          <a:r>
            <a:rPr lang="tr-TR" dirty="0" err="1"/>
            <a:t>’den</a:t>
          </a:r>
          <a:r>
            <a:rPr lang="tr-TR" dirty="0"/>
            <a:t> çıkan </a:t>
          </a:r>
          <a:r>
            <a:rPr lang="tr-TR" dirty="0">
              <a:solidFill>
                <a:srgbClr val="FFFF00"/>
              </a:solidFill>
            </a:rPr>
            <a:t>iyileştirmeye açık yanlar </a:t>
          </a:r>
          <a:r>
            <a:rPr lang="tr-TR" dirty="0"/>
            <a:t>+ Bazı lisans birimlerinde </a:t>
          </a:r>
          <a:r>
            <a:rPr lang="tr-TR" dirty="0">
              <a:solidFill>
                <a:srgbClr val="FFFF00"/>
              </a:solidFill>
            </a:rPr>
            <a:t>CBİKO </a:t>
          </a:r>
          <a:r>
            <a:rPr lang="tr-TR" dirty="0" err="1">
              <a:solidFill>
                <a:srgbClr val="FFFF00"/>
              </a:solidFill>
            </a:rPr>
            <a:t>Üni</a:t>
          </a:r>
          <a:r>
            <a:rPr lang="tr-TR" dirty="0">
              <a:solidFill>
                <a:srgbClr val="FFFF00"/>
              </a:solidFill>
            </a:rPr>
            <a:t>-Veri</a:t>
          </a:r>
          <a:r>
            <a:rPr lang="tr-TR" dirty="0"/>
            <a:t> İyileştirme planları</a:t>
          </a:r>
        </a:p>
      </dgm:t>
    </dgm:pt>
    <dgm:pt modelId="{AEDF0A87-9694-415E-8E5E-12224D14860D}" type="parTrans" cxnId="{4C321B4A-4A16-44ED-8B19-328567019B03}">
      <dgm:prSet/>
      <dgm:spPr/>
      <dgm:t>
        <a:bodyPr/>
        <a:lstStyle/>
        <a:p>
          <a:endParaRPr lang="tr-TR"/>
        </a:p>
      </dgm:t>
    </dgm:pt>
    <dgm:pt modelId="{1BD07CC5-D27A-4DDB-81F2-925CD83B5932}" type="sibTrans" cxnId="{4C321B4A-4A16-44ED-8B19-328567019B03}">
      <dgm:prSet/>
      <dgm:spPr/>
      <dgm:t>
        <a:bodyPr/>
        <a:lstStyle/>
        <a:p>
          <a:endParaRPr lang="tr-TR"/>
        </a:p>
      </dgm:t>
    </dgm:pt>
    <dgm:pt modelId="{F8DC86BA-FBD6-4EC0-BC73-3568BF6062F7}">
      <dgm:prSet phldrT="[Text]"/>
      <dgm:spPr/>
      <dgm:t>
        <a:bodyPr/>
        <a:lstStyle/>
        <a:p>
          <a:r>
            <a:rPr lang="tr-TR" dirty="0"/>
            <a:t>Fakülte/ AR-</a:t>
          </a:r>
          <a:r>
            <a:rPr lang="tr-TR" dirty="0" err="1"/>
            <a:t>Ge</a:t>
          </a:r>
          <a:r>
            <a:rPr lang="tr-TR" dirty="0"/>
            <a:t> Merkez </a:t>
          </a:r>
          <a:r>
            <a:rPr lang="tr-TR" dirty="0">
              <a:solidFill>
                <a:srgbClr val="FFFF00"/>
              </a:solidFill>
            </a:rPr>
            <a:t>Kalite Komisyonunda </a:t>
          </a:r>
          <a:r>
            <a:rPr lang="tr-TR" dirty="0"/>
            <a:t>değerlendirilip Eylem planı şekline bağlanması </a:t>
          </a:r>
        </a:p>
      </dgm:t>
    </dgm:pt>
    <dgm:pt modelId="{3F5F454D-E175-4994-9257-85EF8A3E931E}" type="parTrans" cxnId="{D7BFE693-A31A-4225-85EC-8B18BC869118}">
      <dgm:prSet/>
      <dgm:spPr/>
      <dgm:t>
        <a:bodyPr/>
        <a:lstStyle/>
        <a:p>
          <a:endParaRPr lang="tr-TR"/>
        </a:p>
      </dgm:t>
    </dgm:pt>
    <dgm:pt modelId="{05DF54BE-644A-4C9A-9C0C-CCF3D6E7193B}" type="sibTrans" cxnId="{D7BFE693-A31A-4225-85EC-8B18BC869118}">
      <dgm:prSet/>
      <dgm:spPr/>
      <dgm:t>
        <a:bodyPr/>
        <a:lstStyle/>
        <a:p>
          <a:endParaRPr lang="tr-TR"/>
        </a:p>
      </dgm:t>
    </dgm:pt>
    <dgm:pt modelId="{74A13014-EC54-4485-8DE0-3B001278385D}">
      <dgm:prSet phldrT="[Text]"/>
      <dgm:spPr/>
      <dgm:t>
        <a:bodyPr/>
        <a:lstStyle/>
        <a:p>
          <a:r>
            <a:rPr lang="tr-TR" dirty="0"/>
            <a:t>Fakülte/ AR-</a:t>
          </a:r>
          <a:r>
            <a:rPr lang="tr-TR" dirty="0" err="1"/>
            <a:t>Ge</a:t>
          </a:r>
          <a:r>
            <a:rPr lang="tr-TR" dirty="0"/>
            <a:t> Merkez </a:t>
          </a:r>
          <a:r>
            <a:rPr lang="tr-TR" dirty="0">
              <a:solidFill>
                <a:srgbClr val="FFFF00"/>
              </a:solidFill>
            </a:rPr>
            <a:t>Paydaş-Danışma Kurulunda </a:t>
          </a:r>
          <a:r>
            <a:rPr lang="tr-TR" dirty="0"/>
            <a:t>değerlendirilip Eylem planı şeklinin düzenlenerek zamana bağlanması </a:t>
          </a:r>
        </a:p>
      </dgm:t>
    </dgm:pt>
    <dgm:pt modelId="{F9F06835-D25D-40BC-A846-AB2EC253A480}" type="parTrans" cxnId="{793D5EE7-A65C-46C5-AACB-F6DC8C044B3C}">
      <dgm:prSet/>
      <dgm:spPr/>
      <dgm:t>
        <a:bodyPr/>
        <a:lstStyle/>
        <a:p>
          <a:endParaRPr lang="tr-TR"/>
        </a:p>
      </dgm:t>
    </dgm:pt>
    <dgm:pt modelId="{B1369704-0D72-45F0-B494-6E710EAB5870}" type="sibTrans" cxnId="{793D5EE7-A65C-46C5-AACB-F6DC8C044B3C}">
      <dgm:prSet/>
      <dgm:spPr/>
      <dgm:t>
        <a:bodyPr/>
        <a:lstStyle/>
        <a:p>
          <a:endParaRPr lang="tr-TR"/>
        </a:p>
      </dgm:t>
    </dgm:pt>
    <dgm:pt modelId="{A3AD1F28-5269-4CC2-9AE3-E944E247DC7B}">
      <dgm:prSet phldrT="[Text]"/>
      <dgm:spPr/>
      <dgm:t>
        <a:bodyPr/>
        <a:lstStyle/>
        <a:p>
          <a:r>
            <a:rPr lang="tr-TR" dirty="0">
              <a:solidFill>
                <a:srgbClr val="FFFF00"/>
              </a:solidFill>
            </a:rPr>
            <a:t>Senato</a:t>
          </a:r>
          <a:r>
            <a:rPr lang="tr-TR" dirty="0"/>
            <a:t> Huzurunda birim yöneticilerinin bu iyileştirmeleri </a:t>
          </a:r>
          <a:r>
            <a:rPr lang="tr-TR" dirty="0">
              <a:solidFill>
                <a:srgbClr val="FFFF00"/>
              </a:solidFill>
            </a:rPr>
            <a:t>sözlü sunumları</a:t>
          </a:r>
        </a:p>
      </dgm:t>
    </dgm:pt>
    <dgm:pt modelId="{0BA0243B-023C-46E9-B584-B95B36DA65F6}" type="parTrans" cxnId="{505A126F-927C-49DE-945A-B818450CFE01}">
      <dgm:prSet/>
      <dgm:spPr/>
      <dgm:t>
        <a:bodyPr/>
        <a:lstStyle/>
        <a:p>
          <a:endParaRPr lang="tr-TR"/>
        </a:p>
      </dgm:t>
    </dgm:pt>
    <dgm:pt modelId="{ADADEE74-6492-41A7-A5CA-FF2494E167AE}" type="sibTrans" cxnId="{505A126F-927C-49DE-945A-B818450CFE01}">
      <dgm:prSet/>
      <dgm:spPr/>
      <dgm:t>
        <a:bodyPr/>
        <a:lstStyle/>
        <a:p>
          <a:endParaRPr lang="tr-TR"/>
        </a:p>
      </dgm:t>
    </dgm:pt>
    <dgm:pt modelId="{99A07188-84D7-4B12-9935-042D238E5E5B}">
      <dgm:prSet phldrT="[Text]"/>
      <dgm:spPr/>
      <dgm:t>
        <a:bodyPr/>
        <a:lstStyle/>
        <a:p>
          <a:r>
            <a:rPr lang="tr-TR" dirty="0"/>
            <a:t>İki ay içinde bitirilebilen iyileştirmelerin Üniversite Kalite Komisyonuna iletilmesi ile KAP ekibine sunulabilmesinin sağlanması (Kal Kom sunusunda kanıt </a:t>
          </a:r>
          <a:r>
            <a:rPr lang="tr-TR" dirty="0" err="1"/>
            <a:t>olara</a:t>
          </a:r>
          <a:r>
            <a:rPr lang="tr-TR" dirty="0"/>
            <a:t> </a:t>
          </a:r>
          <a:r>
            <a:rPr lang="tr-TR" dirty="0">
              <a:solidFill>
                <a:srgbClr val="FFFF00"/>
              </a:solidFill>
            </a:rPr>
            <a:t>sunulabilmesi için slaytların </a:t>
          </a:r>
          <a:r>
            <a:rPr lang="tr-TR" dirty="0"/>
            <a:t>hazırlanması) </a:t>
          </a:r>
        </a:p>
      </dgm:t>
    </dgm:pt>
    <dgm:pt modelId="{5EC97245-E681-4DF2-891E-611EE9483BD2}" type="parTrans" cxnId="{2E3F8ECE-B28F-451D-8DB1-884541299635}">
      <dgm:prSet/>
      <dgm:spPr/>
      <dgm:t>
        <a:bodyPr/>
        <a:lstStyle/>
        <a:p>
          <a:endParaRPr lang="tr-TR"/>
        </a:p>
      </dgm:t>
    </dgm:pt>
    <dgm:pt modelId="{469BB7C3-AF3F-49FD-8E82-A571C07FBC23}" type="sibTrans" cxnId="{2E3F8ECE-B28F-451D-8DB1-884541299635}">
      <dgm:prSet/>
      <dgm:spPr/>
      <dgm:t>
        <a:bodyPr/>
        <a:lstStyle/>
        <a:p>
          <a:endParaRPr lang="tr-TR"/>
        </a:p>
      </dgm:t>
    </dgm:pt>
    <dgm:pt modelId="{D6FF9B1F-1BFF-4419-8A25-29B356816C5E}" type="pres">
      <dgm:prSet presAssocID="{DF420D3B-687D-4D4A-8BC3-4423F1F2060B}" presName="diagram" presStyleCnt="0">
        <dgm:presLayoutVars>
          <dgm:dir/>
          <dgm:resizeHandles val="exact"/>
        </dgm:presLayoutVars>
      </dgm:prSet>
      <dgm:spPr/>
    </dgm:pt>
    <dgm:pt modelId="{5313CA48-18A7-43F5-B3FE-1C03E47ACFDE}" type="pres">
      <dgm:prSet presAssocID="{49B2EFB1-3C76-40B7-95E8-19349843A1CE}" presName="node" presStyleLbl="node1" presStyleIdx="0" presStyleCnt="5">
        <dgm:presLayoutVars>
          <dgm:bulletEnabled val="1"/>
        </dgm:presLayoutVars>
      </dgm:prSet>
      <dgm:spPr/>
    </dgm:pt>
    <dgm:pt modelId="{4EA23EDA-D00D-479B-AD3A-E64D93ED4ECE}" type="pres">
      <dgm:prSet presAssocID="{1BD07CC5-D27A-4DDB-81F2-925CD83B5932}" presName="sibTrans" presStyleLbl="sibTrans2D1" presStyleIdx="0" presStyleCnt="4"/>
      <dgm:spPr/>
    </dgm:pt>
    <dgm:pt modelId="{A6D2265A-37FA-450F-AE11-A1D4CBE89932}" type="pres">
      <dgm:prSet presAssocID="{1BD07CC5-D27A-4DDB-81F2-925CD83B5932}" presName="connectorText" presStyleLbl="sibTrans2D1" presStyleIdx="0" presStyleCnt="4"/>
      <dgm:spPr/>
    </dgm:pt>
    <dgm:pt modelId="{00EBCB1C-A23A-4438-89BC-30CDBA803BDC}" type="pres">
      <dgm:prSet presAssocID="{F8DC86BA-FBD6-4EC0-BC73-3568BF6062F7}" presName="node" presStyleLbl="node1" presStyleIdx="1" presStyleCnt="5">
        <dgm:presLayoutVars>
          <dgm:bulletEnabled val="1"/>
        </dgm:presLayoutVars>
      </dgm:prSet>
      <dgm:spPr/>
    </dgm:pt>
    <dgm:pt modelId="{A06175F7-CACC-42A8-90F3-75E0C0C1CF78}" type="pres">
      <dgm:prSet presAssocID="{05DF54BE-644A-4C9A-9C0C-CCF3D6E7193B}" presName="sibTrans" presStyleLbl="sibTrans2D1" presStyleIdx="1" presStyleCnt="4"/>
      <dgm:spPr/>
    </dgm:pt>
    <dgm:pt modelId="{614A8E91-C43A-4054-8A25-D67460683858}" type="pres">
      <dgm:prSet presAssocID="{05DF54BE-644A-4C9A-9C0C-CCF3D6E7193B}" presName="connectorText" presStyleLbl="sibTrans2D1" presStyleIdx="1" presStyleCnt="4"/>
      <dgm:spPr/>
    </dgm:pt>
    <dgm:pt modelId="{5D54DE02-B11A-43E0-A25A-146611CA68A6}" type="pres">
      <dgm:prSet presAssocID="{74A13014-EC54-4485-8DE0-3B001278385D}" presName="node" presStyleLbl="node1" presStyleIdx="2" presStyleCnt="5">
        <dgm:presLayoutVars>
          <dgm:bulletEnabled val="1"/>
        </dgm:presLayoutVars>
      </dgm:prSet>
      <dgm:spPr/>
    </dgm:pt>
    <dgm:pt modelId="{0F5B62D3-7878-4F31-9CD5-FC38D78F6A84}" type="pres">
      <dgm:prSet presAssocID="{B1369704-0D72-45F0-B494-6E710EAB5870}" presName="sibTrans" presStyleLbl="sibTrans2D1" presStyleIdx="2" presStyleCnt="4"/>
      <dgm:spPr/>
    </dgm:pt>
    <dgm:pt modelId="{33742A76-36BC-4CE8-B5AC-5E2ECEF0BEEB}" type="pres">
      <dgm:prSet presAssocID="{B1369704-0D72-45F0-B494-6E710EAB5870}" presName="connectorText" presStyleLbl="sibTrans2D1" presStyleIdx="2" presStyleCnt="4"/>
      <dgm:spPr/>
    </dgm:pt>
    <dgm:pt modelId="{A92BAB98-9877-4D47-B904-7BA14AAC5ADE}" type="pres">
      <dgm:prSet presAssocID="{A3AD1F28-5269-4CC2-9AE3-E944E247DC7B}" presName="node" presStyleLbl="node1" presStyleIdx="3" presStyleCnt="5">
        <dgm:presLayoutVars>
          <dgm:bulletEnabled val="1"/>
        </dgm:presLayoutVars>
      </dgm:prSet>
      <dgm:spPr/>
    </dgm:pt>
    <dgm:pt modelId="{5079C373-5D6F-49E0-BD3F-130888747B68}" type="pres">
      <dgm:prSet presAssocID="{ADADEE74-6492-41A7-A5CA-FF2494E167AE}" presName="sibTrans" presStyleLbl="sibTrans2D1" presStyleIdx="3" presStyleCnt="4"/>
      <dgm:spPr/>
    </dgm:pt>
    <dgm:pt modelId="{6909B210-FF9E-43C5-855E-D0A6418A537A}" type="pres">
      <dgm:prSet presAssocID="{ADADEE74-6492-41A7-A5CA-FF2494E167AE}" presName="connectorText" presStyleLbl="sibTrans2D1" presStyleIdx="3" presStyleCnt="4"/>
      <dgm:spPr/>
    </dgm:pt>
    <dgm:pt modelId="{F8077669-7192-4F3E-8D26-18A8C5B0E35B}" type="pres">
      <dgm:prSet presAssocID="{99A07188-84D7-4B12-9935-042D238E5E5B}" presName="node" presStyleLbl="node1" presStyleIdx="4" presStyleCnt="5">
        <dgm:presLayoutVars>
          <dgm:bulletEnabled val="1"/>
        </dgm:presLayoutVars>
      </dgm:prSet>
      <dgm:spPr/>
    </dgm:pt>
  </dgm:ptLst>
  <dgm:cxnLst>
    <dgm:cxn modelId="{238BC525-6FDB-41A6-A7AE-DDB65DD7C8F7}" type="presOf" srcId="{74A13014-EC54-4485-8DE0-3B001278385D}" destId="{5D54DE02-B11A-43E0-A25A-146611CA68A6}" srcOrd="0" destOrd="0" presId="urn:microsoft.com/office/officeart/2005/8/layout/process5"/>
    <dgm:cxn modelId="{E3A77F32-E814-47C0-B528-848D0D8FF345}" type="presOf" srcId="{B1369704-0D72-45F0-B494-6E710EAB5870}" destId="{33742A76-36BC-4CE8-B5AC-5E2ECEF0BEEB}" srcOrd="1" destOrd="0" presId="urn:microsoft.com/office/officeart/2005/8/layout/process5"/>
    <dgm:cxn modelId="{D36F9532-38AC-4198-A32C-261C79E25647}" type="presOf" srcId="{B1369704-0D72-45F0-B494-6E710EAB5870}" destId="{0F5B62D3-7878-4F31-9CD5-FC38D78F6A84}" srcOrd="0" destOrd="0" presId="urn:microsoft.com/office/officeart/2005/8/layout/process5"/>
    <dgm:cxn modelId="{ACA1B938-85E4-48B5-A7EC-313060882FCE}" type="presOf" srcId="{49B2EFB1-3C76-40B7-95E8-19349843A1CE}" destId="{5313CA48-18A7-43F5-B3FE-1C03E47ACFDE}" srcOrd="0" destOrd="0" presId="urn:microsoft.com/office/officeart/2005/8/layout/process5"/>
    <dgm:cxn modelId="{D1B1D55B-80A1-4FA8-9015-86A7A980D388}" type="presOf" srcId="{ADADEE74-6492-41A7-A5CA-FF2494E167AE}" destId="{6909B210-FF9E-43C5-855E-D0A6418A537A}" srcOrd="1" destOrd="0" presId="urn:microsoft.com/office/officeart/2005/8/layout/process5"/>
    <dgm:cxn modelId="{DFB9A943-1907-4F30-98E3-D7E71009D01B}" type="presOf" srcId="{99A07188-84D7-4B12-9935-042D238E5E5B}" destId="{F8077669-7192-4F3E-8D26-18A8C5B0E35B}" srcOrd="0" destOrd="0" presId="urn:microsoft.com/office/officeart/2005/8/layout/process5"/>
    <dgm:cxn modelId="{4C321B4A-4A16-44ED-8B19-328567019B03}" srcId="{DF420D3B-687D-4D4A-8BC3-4423F1F2060B}" destId="{49B2EFB1-3C76-40B7-95E8-19349843A1CE}" srcOrd="0" destOrd="0" parTransId="{AEDF0A87-9694-415E-8E5E-12224D14860D}" sibTransId="{1BD07CC5-D27A-4DDB-81F2-925CD83B5932}"/>
    <dgm:cxn modelId="{505A126F-927C-49DE-945A-B818450CFE01}" srcId="{DF420D3B-687D-4D4A-8BC3-4423F1F2060B}" destId="{A3AD1F28-5269-4CC2-9AE3-E944E247DC7B}" srcOrd="3" destOrd="0" parTransId="{0BA0243B-023C-46E9-B584-B95B36DA65F6}" sibTransId="{ADADEE74-6492-41A7-A5CA-FF2494E167AE}"/>
    <dgm:cxn modelId="{11898150-D564-41F7-AD6B-A437BDE7A3AA}" type="presOf" srcId="{1BD07CC5-D27A-4DDB-81F2-925CD83B5932}" destId="{A6D2265A-37FA-450F-AE11-A1D4CBE89932}" srcOrd="1" destOrd="0" presId="urn:microsoft.com/office/officeart/2005/8/layout/process5"/>
    <dgm:cxn modelId="{D7BFE693-A31A-4225-85EC-8B18BC869118}" srcId="{DF420D3B-687D-4D4A-8BC3-4423F1F2060B}" destId="{F8DC86BA-FBD6-4EC0-BC73-3568BF6062F7}" srcOrd="1" destOrd="0" parTransId="{3F5F454D-E175-4994-9257-85EF8A3E931E}" sibTransId="{05DF54BE-644A-4C9A-9C0C-CCF3D6E7193B}"/>
    <dgm:cxn modelId="{B45D989F-52C8-4517-90CC-6CA4EB8A4EB3}" type="presOf" srcId="{1BD07CC5-D27A-4DDB-81F2-925CD83B5932}" destId="{4EA23EDA-D00D-479B-AD3A-E64D93ED4ECE}" srcOrd="0" destOrd="0" presId="urn:microsoft.com/office/officeart/2005/8/layout/process5"/>
    <dgm:cxn modelId="{0B0D60B4-7047-48FA-8309-B0A9181EB1AB}" type="presOf" srcId="{F8DC86BA-FBD6-4EC0-BC73-3568BF6062F7}" destId="{00EBCB1C-A23A-4438-89BC-30CDBA803BDC}" srcOrd="0" destOrd="0" presId="urn:microsoft.com/office/officeart/2005/8/layout/process5"/>
    <dgm:cxn modelId="{D34A59CB-D66B-4E59-8668-74D73FD74CCD}" type="presOf" srcId="{A3AD1F28-5269-4CC2-9AE3-E944E247DC7B}" destId="{A92BAB98-9877-4D47-B904-7BA14AAC5ADE}" srcOrd="0" destOrd="0" presId="urn:microsoft.com/office/officeart/2005/8/layout/process5"/>
    <dgm:cxn modelId="{2E3F8ECE-B28F-451D-8DB1-884541299635}" srcId="{DF420D3B-687D-4D4A-8BC3-4423F1F2060B}" destId="{99A07188-84D7-4B12-9935-042D238E5E5B}" srcOrd="4" destOrd="0" parTransId="{5EC97245-E681-4DF2-891E-611EE9483BD2}" sibTransId="{469BB7C3-AF3F-49FD-8E82-A571C07FBC23}"/>
    <dgm:cxn modelId="{DB6E54D5-1BC4-429D-AAA5-2A789FF2E2F4}" type="presOf" srcId="{DF420D3B-687D-4D4A-8BC3-4423F1F2060B}" destId="{D6FF9B1F-1BFF-4419-8A25-29B356816C5E}" srcOrd="0" destOrd="0" presId="urn:microsoft.com/office/officeart/2005/8/layout/process5"/>
    <dgm:cxn modelId="{B75B68D8-8D1E-44A9-8509-E13914D742E9}" type="presOf" srcId="{05DF54BE-644A-4C9A-9C0C-CCF3D6E7193B}" destId="{A06175F7-CACC-42A8-90F3-75E0C0C1CF78}" srcOrd="0" destOrd="0" presId="urn:microsoft.com/office/officeart/2005/8/layout/process5"/>
    <dgm:cxn modelId="{793D5EE7-A65C-46C5-AACB-F6DC8C044B3C}" srcId="{DF420D3B-687D-4D4A-8BC3-4423F1F2060B}" destId="{74A13014-EC54-4485-8DE0-3B001278385D}" srcOrd="2" destOrd="0" parTransId="{F9F06835-D25D-40BC-A846-AB2EC253A480}" sibTransId="{B1369704-0D72-45F0-B494-6E710EAB5870}"/>
    <dgm:cxn modelId="{68DF1EED-A85D-4A21-911F-280D88B2C698}" type="presOf" srcId="{05DF54BE-644A-4C9A-9C0C-CCF3D6E7193B}" destId="{614A8E91-C43A-4054-8A25-D67460683858}" srcOrd="1" destOrd="0" presId="urn:microsoft.com/office/officeart/2005/8/layout/process5"/>
    <dgm:cxn modelId="{5ED354F8-D7C0-4A87-B937-CE2FD8516699}" type="presOf" srcId="{ADADEE74-6492-41A7-A5CA-FF2494E167AE}" destId="{5079C373-5D6F-49E0-BD3F-130888747B68}" srcOrd="0" destOrd="0" presId="urn:microsoft.com/office/officeart/2005/8/layout/process5"/>
    <dgm:cxn modelId="{22B9BEAB-06F6-4713-B631-3A21673C657F}" type="presParOf" srcId="{D6FF9B1F-1BFF-4419-8A25-29B356816C5E}" destId="{5313CA48-18A7-43F5-B3FE-1C03E47ACFDE}" srcOrd="0" destOrd="0" presId="urn:microsoft.com/office/officeart/2005/8/layout/process5"/>
    <dgm:cxn modelId="{A61DEC7A-D262-4D01-8E97-29455DA2EBB7}" type="presParOf" srcId="{D6FF9B1F-1BFF-4419-8A25-29B356816C5E}" destId="{4EA23EDA-D00D-479B-AD3A-E64D93ED4ECE}" srcOrd="1" destOrd="0" presId="urn:microsoft.com/office/officeart/2005/8/layout/process5"/>
    <dgm:cxn modelId="{2FF42506-4837-4BE1-AD11-2A8B72CB18BB}" type="presParOf" srcId="{4EA23EDA-D00D-479B-AD3A-E64D93ED4ECE}" destId="{A6D2265A-37FA-450F-AE11-A1D4CBE89932}" srcOrd="0" destOrd="0" presId="urn:microsoft.com/office/officeart/2005/8/layout/process5"/>
    <dgm:cxn modelId="{3BDE3B17-E91F-48A4-8B93-1E8A17D615E5}" type="presParOf" srcId="{D6FF9B1F-1BFF-4419-8A25-29B356816C5E}" destId="{00EBCB1C-A23A-4438-89BC-30CDBA803BDC}" srcOrd="2" destOrd="0" presId="urn:microsoft.com/office/officeart/2005/8/layout/process5"/>
    <dgm:cxn modelId="{448EDECB-D12C-4A7D-9A5D-ADF8CE48EB72}" type="presParOf" srcId="{D6FF9B1F-1BFF-4419-8A25-29B356816C5E}" destId="{A06175F7-CACC-42A8-90F3-75E0C0C1CF78}" srcOrd="3" destOrd="0" presId="urn:microsoft.com/office/officeart/2005/8/layout/process5"/>
    <dgm:cxn modelId="{01C6F65B-CECE-4329-8A7B-8FCC251F75C5}" type="presParOf" srcId="{A06175F7-CACC-42A8-90F3-75E0C0C1CF78}" destId="{614A8E91-C43A-4054-8A25-D67460683858}" srcOrd="0" destOrd="0" presId="urn:microsoft.com/office/officeart/2005/8/layout/process5"/>
    <dgm:cxn modelId="{177D5055-4732-426C-94B6-A11E697E4768}" type="presParOf" srcId="{D6FF9B1F-1BFF-4419-8A25-29B356816C5E}" destId="{5D54DE02-B11A-43E0-A25A-146611CA68A6}" srcOrd="4" destOrd="0" presId="urn:microsoft.com/office/officeart/2005/8/layout/process5"/>
    <dgm:cxn modelId="{61DCF8FA-A068-48C0-9B70-F32B6204252B}" type="presParOf" srcId="{D6FF9B1F-1BFF-4419-8A25-29B356816C5E}" destId="{0F5B62D3-7878-4F31-9CD5-FC38D78F6A84}" srcOrd="5" destOrd="0" presId="urn:microsoft.com/office/officeart/2005/8/layout/process5"/>
    <dgm:cxn modelId="{4F60FF54-761E-49D3-AF16-7B8B1F7184D6}" type="presParOf" srcId="{0F5B62D3-7878-4F31-9CD5-FC38D78F6A84}" destId="{33742A76-36BC-4CE8-B5AC-5E2ECEF0BEEB}" srcOrd="0" destOrd="0" presId="urn:microsoft.com/office/officeart/2005/8/layout/process5"/>
    <dgm:cxn modelId="{D845A72C-EAF8-43C9-B1A2-26120CA961E8}" type="presParOf" srcId="{D6FF9B1F-1BFF-4419-8A25-29B356816C5E}" destId="{A92BAB98-9877-4D47-B904-7BA14AAC5ADE}" srcOrd="6" destOrd="0" presId="urn:microsoft.com/office/officeart/2005/8/layout/process5"/>
    <dgm:cxn modelId="{E017E8F7-DF9E-46E4-B6B8-DE2178E1C696}" type="presParOf" srcId="{D6FF9B1F-1BFF-4419-8A25-29B356816C5E}" destId="{5079C373-5D6F-49E0-BD3F-130888747B68}" srcOrd="7" destOrd="0" presId="urn:microsoft.com/office/officeart/2005/8/layout/process5"/>
    <dgm:cxn modelId="{205B1871-454B-4A23-95C1-DB005C9DC2CB}" type="presParOf" srcId="{5079C373-5D6F-49E0-BD3F-130888747B68}" destId="{6909B210-FF9E-43C5-855E-D0A6418A537A}" srcOrd="0" destOrd="0" presId="urn:microsoft.com/office/officeart/2005/8/layout/process5"/>
    <dgm:cxn modelId="{01A2FF47-A03C-4C9A-ACFC-0E65C7B844B3}" type="presParOf" srcId="{D6FF9B1F-1BFF-4419-8A25-29B356816C5E}" destId="{F8077669-7192-4F3E-8D26-18A8C5B0E35B}"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9DDBE4-BE28-4CEB-8107-E07BAB801619}" type="doc">
      <dgm:prSet loTypeId="urn:microsoft.com/office/officeart/2005/8/layout/hierarchy1" loCatId="hierarchy" qsTypeId="urn:microsoft.com/office/officeart/2005/8/quickstyle/simple2" qsCatId="simple" csTypeId="urn:microsoft.com/office/officeart/2005/8/colors/accent0_1" csCatId="mainScheme" phldr="1"/>
      <dgm:spPr/>
      <dgm:t>
        <a:bodyPr/>
        <a:lstStyle/>
        <a:p>
          <a:endParaRPr lang="tr-TR"/>
        </a:p>
      </dgm:t>
    </dgm:pt>
    <dgm:pt modelId="{AA26A44E-2A30-466A-9838-D218F263C626}">
      <dgm:prSet phldrT="[Metin]" custT="1"/>
      <dgm:spPr>
        <a:xfrm>
          <a:off x="1995062" y="109372"/>
          <a:ext cx="1431038" cy="715519"/>
        </a:xfr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gm:spPr>
      <dgm:t>
        <a:bodyPr/>
        <a:lstStyle/>
        <a:p>
          <a:pPr>
            <a:buNone/>
          </a:pPr>
          <a:r>
            <a:rPr lang="tr-TR" sz="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Enstitü Müdürü</a:t>
          </a:r>
        </a:p>
      </dgm:t>
    </dgm:pt>
    <dgm:pt modelId="{FB9AD8E0-247F-4748-A812-FCD415F93C05}" type="parTrans" cxnId="{AA61505A-B37F-4883-BF11-EDA482CBFE7D}">
      <dgm:prSet/>
      <dgm:spPr/>
      <dgm:t>
        <a:bodyPr/>
        <a:lstStyle/>
        <a:p>
          <a:endParaRPr lang="tr-TR" sz="1200">
            <a:latin typeface="Times New Roman" panose="02020603050405020304" pitchFamily="18" charset="0"/>
            <a:cs typeface="Times New Roman" panose="02020603050405020304" pitchFamily="18" charset="0"/>
          </a:endParaRPr>
        </a:p>
      </dgm:t>
    </dgm:pt>
    <dgm:pt modelId="{5D3E8873-BF06-4CEB-B5EC-3E7692EF1F64}" type="sibTrans" cxnId="{AA61505A-B37F-4883-BF11-EDA482CBFE7D}">
      <dgm:prSet/>
      <dgm:spPr/>
      <dgm:t>
        <a:bodyPr/>
        <a:lstStyle/>
        <a:p>
          <a:endParaRPr lang="tr-TR" sz="1200">
            <a:latin typeface="Times New Roman" panose="02020603050405020304" pitchFamily="18" charset="0"/>
            <a:cs typeface="Times New Roman" panose="02020603050405020304" pitchFamily="18" charset="0"/>
          </a:endParaRPr>
        </a:p>
      </dgm:t>
    </dgm:pt>
    <dgm:pt modelId="{53B678CD-14D0-4392-99B5-2ACEA224E314}">
      <dgm:prSet phldrT="[Metin]" custT="1"/>
      <dgm:spPr>
        <a:xfrm>
          <a:off x="634531" y="2784798"/>
          <a:ext cx="1431038" cy="715519"/>
        </a:xfr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gm:spPr>
      <dgm:t>
        <a:bodyPr/>
        <a:lstStyle/>
        <a:p>
          <a:pPr>
            <a:buNone/>
          </a:pPr>
          <a:r>
            <a:rPr lang="tr-TR" sz="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Enstitü Müdür Yardımcısı</a:t>
          </a:r>
        </a:p>
      </dgm:t>
    </dgm:pt>
    <dgm:pt modelId="{C1473551-06BC-4434-B125-3662A03817EC}" type="parTrans" cxnId="{655E3ED2-EDDD-4EAB-A231-D23BA2ED4139}">
      <dgm:prSet/>
      <dgm:spPr>
        <a:xfrm>
          <a:off x="1350050" y="824891"/>
          <a:ext cx="1360530" cy="1959907"/>
        </a:xfrm>
        <a:noFill/>
        <a:ln w="25400" cap="flat" cmpd="sng" algn="ctr">
          <a:solidFill>
            <a:sysClr val="windowText" lastClr="000000">
              <a:shade val="60000"/>
              <a:hueOff val="0"/>
              <a:satOff val="0"/>
              <a:lumOff val="0"/>
              <a:alphaOff val="0"/>
            </a:sysClr>
          </a:solidFill>
          <a:prstDash val="solid"/>
          <a:miter lim="800000"/>
        </a:ln>
        <a:effectLst/>
      </dgm:spPr>
      <dgm:t>
        <a:bodyPr/>
        <a:lstStyle/>
        <a:p>
          <a:endParaRPr lang="tr-TR" sz="1200">
            <a:latin typeface="Times New Roman" panose="02020603050405020304" pitchFamily="18" charset="0"/>
            <a:cs typeface="Times New Roman" panose="02020603050405020304" pitchFamily="18" charset="0"/>
          </a:endParaRPr>
        </a:p>
      </dgm:t>
    </dgm:pt>
    <dgm:pt modelId="{9F6C093D-3BFC-4CDE-AA22-0D3F48CACE85}" type="sibTrans" cxnId="{655E3ED2-EDDD-4EAB-A231-D23BA2ED4139}">
      <dgm:prSet/>
      <dgm:spPr/>
      <dgm:t>
        <a:bodyPr/>
        <a:lstStyle/>
        <a:p>
          <a:endParaRPr lang="tr-TR" sz="1200">
            <a:latin typeface="Times New Roman" panose="02020603050405020304" pitchFamily="18" charset="0"/>
            <a:cs typeface="Times New Roman" panose="02020603050405020304" pitchFamily="18" charset="0"/>
          </a:endParaRPr>
        </a:p>
      </dgm:t>
    </dgm:pt>
    <dgm:pt modelId="{A1299B9F-A0FC-4E89-8ED0-CFB17B4C3553}">
      <dgm:prSet phldrT="[Metin]" custT="1"/>
      <dgm:spPr>
        <a:xfrm>
          <a:off x="921340" y="4189641"/>
          <a:ext cx="1431038" cy="715519"/>
        </a:xfr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gm:spPr>
      <dgm:t>
        <a:bodyPr/>
        <a:lstStyle/>
        <a:p>
          <a:pPr>
            <a:buNone/>
          </a:pPr>
          <a:r>
            <a:rPr lang="tr-TR" sz="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Enstitü Sekreteri</a:t>
          </a:r>
        </a:p>
      </dgm:t>
    </dgm:pt>
    <dgm:pt modelId="{6C98B287-D707-4EFA-887D-B4ABC04BD574}" type="sibTrans" cxnId="{632E4850-C730-4678-BA54-C13599F4BA8B}">
      <dgm:prSet/>
      <dgm:spPr/>
      <dgm:t>
        <a:bodyPr/>
        <a:lstStyle/>
        <a:p>
          <a:endParaRPr lang="tr-TR" sz="1200">
            <a:latin typeface="Times New Roman" panose="02020603050405020304" pitchFamily="18" charset="0"/>
            <a:cs typeface="Times New Roman" panose="02020603050405020304" pitchFamily="18" charset="0"/>
          </a:endParaRPr>
        </a:p>
      </dgm:t>
    </dgm:pt>
    <dgm:pt modelId="{542D3FB8-B559-4135-A78A-F80ABA1E7A63}" type="parTrans" cxnId="{632E4850-C730-4678-BA54-C13599F4BA8B}">
      <dgm:prSet/>
      <dgm:spPr>
        <a:xfrm>
          <a:off x="1636859" y="824891"/>
          <a:ext cx="1073722" cy="3364750"/>
        </a:xfrm>
        <a:noFill/>
        <a:ln w="25400" cap="flat" cmpd="sng" algn="ctr">
          <a:solidFill>
            <a:sysClr val="windowText" lastClr="000000">
              <a:shade val="60000"/>
              <a:hueOff val="0"/>
              <a:satOff val="0"/>
              <a:lumOff val="0"/>
              <a:alphaOff val="0"/>
            </a:sysClr>
          </a:solidFill>
          <a:prstDash val="solid"/>
          <a:miter lim="800000"/>
        </a:ln>
        <a:effectLst/>
      </dgm:spPr>
      <dgm:t>
        <a:bodyPr/>
        <a:lstStyle/>
        <a:p>
          <a:endParaRPr lang="tr-TR" sz="1200">
            <a:latin typeface="Times New Roman" panose="02020603050405020304" pitchFamily="18" charset="0"/>
            <a:cs typeface="Times New Roman" panose="02020603050405020304" pitchFamily="18" charset="0"/>
          </a:endParaRPr>
        </a:p>
      </dgm:t>
    </dgm:pt>
    <dgm:pt modelId="{08093FB5-5B83-4B0B-A7E2-A2845201EE50}" type="asst">
      <dgm:prSet phldrT="[Metin]" custT="1"/>
      <dgm:spPr>
        <a:xfrm>
          <a:off x="394990" y="1069985"/>
          <a:ext cx="1431038" cy="715519"/>
        </a:xfr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gm:spPr>
      <dgm:t>
        <a:bodyPr/>
        <a:lstStyle/>
        <a:p>
          <a:pPr>
            <a:buNone/>
          </a:pPr>
          <a:r>
            <a:rPr lang="tr-TR" sz="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Enstitü Yönetim Kurulu</a:t>
          </a:r>
        </a:p>
      </dgm:t>
    </dgm:pt>
    <dgm:pt modelId="{CD73537D-2718-4CD9-8C3E-F9B72566CDE9}" type="sibTrans" cxnId="{F81BFD7A-B0C7-421A-9B09-0533FB393174}">
      <dgm:prSet/>
      <dgm:spPr/>
      <dgm:t>
        <a:bodyPr/>
        <a:lstStyle/>
        <a:p>
          <a:endParaRPr lang="tr-TR" sz="1200">
            <a:latin typeface="Times New Roman" panose="02020603050405020304" pitchFamily="18" charset="0"/>
            <a:cs typeface="Times New Roman" panose="02020603050405020304" pitchFamily="18" charset="0"/>
          </a:endParaRPr>
        </a:p>
      </dgm:t>
    </dgm:pt>
    <dgm:pt modelId="{5A606FC7-6B06-4A1A-9945-DC3B373C0B1F}" type="parTrans" cxnId="{F81BFD7A-B0C7-421A-9B09-0533FB393174}">
      <dgm:prSet/>
      <dgm:spPr>
        <a:xfrm>
          <a:off x="1826028" y="824891"/>
          <a:ext cx="884553" cy="602853"/>
        </a:xfrm>
        <a:noFill/>
        <a:ln w="25400" cap="flat" cmpd="sng" algn="ctr">
          <a:solidFill>
            <a:sysClr val="windowText" lastClr="000000">
              <a:shade val="60000"/>
              <a:hueOff val="0"/>
              <a:satOff val="0"/>
              <a:lumOff val="0"/>
              <a:alphaOff val="0"/>
            </a:sysClr>
          </a:solidFill>
          <a:prstDash val="solid"/>
          <a:miter lim="800000"/>
        </a:ln>
        <a:effectLst/>
      </dgm:spPr>
      <dgm:t>
        <a:bodyPr/>
        <a:lstStyle/>
        <a:p>
          <a:endParaRPr lang="tr-TR" sz="1200">
            <a:latin typeface="Times New Roman" panose="02020603050405020304" pitchFamily="18" charset="0"/>
            <a:cs typeface="Times New Roman" panose="02020603050405020304" pitchFamily="18" charset="0"/>
          </a:endParaRPr>
        </a:p>
      </dgm:t>
    </dgm:pt>
    <dgm:pt modelId="{590FF62B-1552-464B-9169-A26A7D92E4BB}" type="asst">
      <dgm:prSet custT="1"/>
      <dgm:spPr>
        <a:xfrm>
          <a:off x="3532784" y="1076911"/>
          <a:ext cx="1431038" cy="715519"/>
        </a:xfr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gm:spPr>
      <dgm:t>
        <a:bodyPr/>
        <a:lstStyle/>
        <a:p>
          <a:pPr>
            <a:buNone/>
          </a:pPr>
          <a:r>
            <a:rPr lang="tr-TR" sz="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Enstitü Kurulu</a:t>
          </a:r>
        </a:p>
      </dgm:t>
    </dgm:pt>
    <dgm:pt modelId="{373DD247-CCF9-4618-B571-2A58B2DCC984}" type="parTrans" cxnId="{F6843A6A-5B94-4D94-9BE7-A789635C6359}">
      <dgm:prSet/>
      <dgm:spPr>
        <a:xfrm>
          <a:off x="2710581" y="824891"/>
          <a:ext cx="822203" cy="609779"/>
        </a:xfrm>
        <a:noFill/>
        <a:ln w="25400" cap="flat" cmpd="sng" algn="ctr">
          <a:solidFill>
            <a:sysClr val="windowText" lastClr="000000">
              <a:shade val="60000"/>
              <a:hueOff val="0"/>
              <a:satOff val="0"/>
              <a:lumOff val="0"/>
              <a:alphaOff val="0"/>
            </a:sysClr>
          </a:solidFill>
          <a:prstDash val="solid"/>
          <a:miter lim="800000"/>
        </a:ln>
        <a:effectLst/>
      </dgm:spPr>
      <dgm:t>
        <a:bodyPr/>
        <a:lstStyle/>
        <a:p>
          <a:endParaRPr lang="tr-TR" sz="1200">
            <a:latin typeface="Times New Roman" panose="02020603050405020304" pitchFamily="18" charset="0"/>
            <a:cs typeface="Times New Roman" panose="02020603050405020304" pitchFamily="18" charset="0"/>
          </a:endParaRPr>
        </a:p>
      </dgm:t>
    </dgm:pt>
    <dgm:pt modelId="{A640C4F7-A47C-495A-B66D-7D17F6F0BE52}" type="sibTrans" cxnId="{F6843A6A-5B94-4D94-9BE7-A789635C6359}">
      <dgm:prSet/>
      <dgm:spPr/>
      <dgm:t>
        <a:bodyPr/>
        <a:lstStyle/>
        <a:p>
          <a:endParaRPr lang="tr-TR" sz="1200">
            <a:latin typeface="Times New Roman" panose="02020603050405020304" pitchFamily="18" charset="0"/>
            <a:cs typeface="Times New Roman" panose="02020603050405020304" pitchFamily="18" charset="0"/>
          </a:endParaRPr>
        </a:p>
      </dgm:t>
    </dgm:pt>
    <dgm:pt modelId="{0169FF81-F9EC-4319-9B4A-B53600DB8ED8}" type="asst">
      <dgm:prSet custT="1"/>
      <dgm:spPr>
        <a:xfrm>
          <a:off x="360473" y="5039427"/>
          <a:ext cx="1431038" cy="715519"/>
        </a:xfr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gm:spPr>
      <dgm:t>
        <a:bodyPr/>
        <a:lstStyle/>
        <a:p>
          <a:pPr>
            <a:buNone/>
          </a:pPr>
          <a:r>
            <a:rPr lang="tr-TR" sz="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Şef</a:t>
          </a:r>
        </a:p>
      </dgm:t>
    </dgm:pt>
    <dgm:pt modelId="{9A70BF9C-898A-41A3-A4D4-7B5E6F30BDD0}" type="parTrans" cxnId="{0E362795-3E4D-4F78-8735-EE58DCCD2239}">
      <dgm:prSet/>
      <dgm:spPr>
        <a:xfrm>
          <a:off x="1636859" y="4905160"/>
          <a:ext cx="154652" cy="492026"/>
        </a:xfrm>
        <a:noFill/>
        <a:ln w="25400" cap="flat" cmpd="sng" algn="ctr">
          <a:solidFill>
            <a:sysClr val="windowText" lastClr="000000">
              <a:shade val="80000"/>
              <a:hueOff val="0"/>
              <a:satOff val="0"/>
              <a:lumOff val="0"/>
              <a:alphaOff val="0"/>
            </a:sysClr>
          </a:solidFill>
          <a:prstDash val="solid"/>
          <a:miter lim="800000"/>
        </a:ln>
        <a:effectLst/>
      </dgm:spPr>
      <dgm:t>
        <a:bodyPr/>
        <a:lstStyle/>
        <a:p>
          <a:endParaRPr lang="tr-TR" sz="1200">
            <a:latin typeface="Times New Roman" panose="02020603050405020304" pitchFamily="18" charset="0"/>
            <a:cs typeface="Times New Roman" panose="02020603050405020304" pitchFamily="18" charset="0"/>
          </a:endParaRPr>
        </a:p>
      </dgm:t>
    </dgm:pt>
    <dgm:pt modelId="{4359489D-62C7-483C-9B87-CE2A9B027FBB}" type="sibTrans" cxnId="{0E362795-3E4D-4F78-8735-EE58DCCD2239}">
      <dgm:prSet/>
      <dgm:spPr/>
      <dgm:t>
        <a:bodyPr/>
        <a:lstStyle/>
        <a:p>
          <a:endParaRPr lang="tr-TR" sz="1200">
            <a:latin typeface="Times New Roman" panose="02020603050405020304" pitchFamily="18" charset="0"/>
            <a:cs typeface="Times New Roman" panose="02020603050405020304" pitchFamily="18" charset="0"/>
          </a:endParaRPr>
        </a:p>
      </dgm:t>
    </dgm:pt>
    <dgm:pt modelId="{14B86023-3EE6-4065-A559-1A3FF858A78F}" type="asst">
      <dgm:prSet custT="1"/>
      <dgm:spPr>
        <a:xfrm>
          <a:off x="1586744" y="5882294"/>
          <a:ext cx="1431038" cy="715519"/>
        </a:xfr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gm:spPr>
      <dgm:t>
        <a:bodyPr/>
        <a:lstStyle/>
        <a:p>
          <a:pPr>
            <a:buNone/>
          </a:pPr>
          <a:r>
            <a:rPr lang="tr-TR" sz="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Öğrenci işleri</a:t>
          </a:r>
        </a:p>
      </dgm:t>
    </dgm:pt>
    <dgm:pt modelId="{9AB7B03D-844E-41DD-B175-B0703C451710}" type="parTrans" cxnId="{2373EBF2-1C9F-420A-8FFE-5882723AB6A4}">
      <dgm:prSet/>
      <dgm:spPr>
        <a:xfrm>
          <a:off x="1075992" y="5754946"/>
          <a:ext cx="510751" cy="485107"/>
        </a:xfrm>
        <a:noFill/>
        <a:ln w="25400" cap="flat" cmpd="sng" algn="ctr">
          <a:solidFill>
            <a:sysClr val="windowText" lastClr="000000">
              <a:shade val="80000"/>
              <a:hueOff val="0"/>
              <a:satOff val="0"/>
              <a:lumOff val="0"/>
              <a:alphaOff val="0"/>
            </a:sysClr>
          </a:solidFill>
          <a:prstDash val="solid"/>
          <a:miter lim="800000"/>
        </a:ln>
        <a:effectLst/>
      </dgm:spPr>
      <dgm:t>
        <a:bodyPr/>
        <a:lstStyle/>
        <a:p>
          <a:endParaRPr lang="tr-TR" sz="1200">
            <a:latin typeface="Times New Roman" panose="02020603050405020304" pitchFamily="18" charset="0"/>
            <a:cs typeface="Times New Roman" panose="02020603050405020304" pitchFamily="18" charset="0"/>
          </a:endParaRPr>
        </a:p>
      </dgm:t>
    </dgm:pt>
    <dgm:pt modelId="{44395ED3-84EF-497B-94F6-08F35A93D94B}" type="sibTrans" cxnId="{2373EBF2-1C9F-420A-8FFE-5882723AB6A4}">
      <dgm:prSet/>
      <dgm:spPr/>
      <dgm:t>
        <a:bodyPr/>
        <a:lstStyle/>
        <a:p>
          <a:endParaRPr lang="tr-TR" sz="1200">
            <a:latin typeface="Times New Roman" panose="02020603050405020304" pitchFamily="18" charset="0"/>
            <a:cs typeface="Times New Roman" panose="02020603050405020304" pitchFamily="18" charset="0"/>
          </a:endParaRPr>
        </a:p>
      </dgm:t>
    </dgm:pt>
    <dgm:pt modelId="{7D5CCDCD-E7B8-42AE-ABE3-7701E8CC60ED}" type="asst">
      <dgm:prSet custT="1"/>
      <dgm:spPr>
        <a:xfrm>
          <a:off x="1586486" y="6526526"/>
          <a:ext cx="1431038" cy="715519"/>
        </a:xfr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gm:spPr>
      <dgm:t>
        <a:bodyPr/>
        <a:lstStyle/>
        <a:p>
          <a:pPr>
            <a:buNone/>
          </a:pPr>
          <a:r>
            <a:rPr lang="tr-TR" sz="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Yazı İşleri/Evrak</a:t>
          </a:r>
        </a:p>
      </dgm:t>
    </dgm:pt>
    <dgm:pt modelId="{7C97EAC1-0E34-49D6-82E0-B0FC296793D8}" type="parTrans" cxnId="{34438F69-30EA-4B4F-9F68-20ABCE4E4155}">
      <dgm:prSet/>
      <dgm:spPr>
        <a:xfrm>
          <a:off x="1075992" y="5754946"/>
          <a:ext cx="510494" cy="1129339"/>
        </a:xfrm>
        <a:noFill/>
        <a:ln w="25400" cap="flat" cmpd="sng" algn="ctr">
          <a:solidFill>
            <a:sysClr val="windowText" lastClr="000000">
              <a:shade val="80000"/>
              <a:hueOff val="0"/>
              <a:satOff val="0"/>
              <a:lumOff val="0"/>
              <a:alphaOff val="0"/>
            </a:sysClr>
          </a:solidFill>
          <a:prstDash val="solid"/>
          <a:miter lim="800000"/>
        </a:ln>
        <a:effectLst/>
      </dgm:spPr>
      <dgm:t>
        <a:bodyPr/>
        <a:lstStyle/>
        <a:p>
          <a:endParaRPr lang="tr-TR" sz="1200">
            <a:latin typeface="Times New Roman" panose="02020603050405020304" pitchFamily="18" charset="0"/>
            <a:cs typeface="Times New Roman" panose="02020603050405020304" pitchFamily="18" charset="0"/>
          </a:endParaRPr>
        </a:p>
      </dgm:t>
    </dgm:pt>
    <dgm:pt modelId="{15D59AC2-BAF8-40B5-B3CB-D6D23A8D964C}" type="sibTrans" cxnId="{34438F69-30EA-4B4F-9F68-20ABCE4E4155}">
      <dgm:prSet/>
      <dgm:spPr/>
      <dgm:t>
        <a:bodyPr/>
        <a:lstStyle/>
        <a:p>
          <a:endParaRPr lang="tr-TR" sz="1200">
            <a:latin typeface="Times New Roman" panose="02020603050405020304" pitchFamily="18" charset="0"/>
            <a:cs typeface="Times New Roman" panose="02020603050405020304" pitchFamily="18" charset="0"/>
          </a:endParaRPr>
        </a:p>
      </dgm:t>
    </dgm:pt>
    <dgm:pt modelId="{4545B1F5-949C-4E29-91FF-5F44E032AAA5}" type="asst">
      <dgm:prSet custT="1"/>
      <dgm:spPr>
        <a:xfrm>
          <a:off x="1586744" y="7249226"/>
          <a:ext cx="1431038" cy="564966"/>
        </a:xfr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gm:spPr>
      <dgm:t>
        <a:bodyPr/>
        <a:lstStyle/>
        <a:p>
          <a:pPr>
            <a:buNone/>
          </a:pPr>
          <a:r>
            <a:rPr lang="tr-TR" sz="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Mali İşler</a:t>
          </a:r>
        </a:p>
      </dgm:t>
    </dgm:pt>
    <dgm:pt modelId="{6EBA37DA-3001-4807-B8FE-CC1F47C444D7}" type="parTrans" cxnId="{79E9B115-3D90-42D8-8983-DA6E917EC915}">
      <dgm:prSet/>
      <dgm:spPr>
        <a:xfrm>
          <a:off x="1075992" y="5754946"/>
          <a:ext cx="510751" cy="1776762"/>
        </a:xfrm>
        <a:noFill/>
        <a:ln w="25400" cap="flat" cmpd="sng" algn="ctr">
          <a:solidFill>
            <a:sysClr val="windowText" lastClr="000000">
              <a:shade val="80000"/>
              <a:hueOff val="0"/>
              <a:satOff val="0"/>
              <a:lumOff val="0"/>
              <a:alphaOff val="0"/>
            </a:sysClr>
          </a:solidFill>
          <a:prstDash val="solid"/>
          <a:miter lim="800000"/>
        </a:ln>
        <a:effectLst/>
      </dgm:spPr>
      <dgm:t>
        <a:bodyPr/>
        <a:lstStyle/>
        <a:p>
          <a:endParaRPr lang="tr-TR" sz="1200">
            <a:latin typeface="Times New Roman" panose="02020603050405020304" pitchFamily="18" charset="0"/>
            <a:cs typeface="Times New Roman" panose="02020603050405020304" pitchFamily="18" charset="0"/>
          </a:endParaRPr>
        </a:p>
      </dgm:t>
    </dgm:pt>
    <dgm:pt modelId="{85DCD9B7-DB72-4EEC-9634-05F81CAC8145}" type="sibTrans" cxnId="{79E9B115-3D90-42D8-8983-DA6E917EC915}">
      <dgm:prSet/>
      <dgm:spPr/>
      <dgm:t>
        <a:bodyPr/>
        <a:lstStyle/>
        <a:p>
          <a:endParaRPr lang="tr-TR" sz="1200">
            <a:latin typeface="Times New Roman" panose="02020603050405020304" pitchFamily="18" charset="0"/>
            <a:cs typeface="Times New Roman" panose="02020603050405020304" pitchFamily="18" charset="0"/>
          </a:endParaRPr>
        </a:p>
      </dgm:t>
    </dgm:pt>
    <dgm:pt modelId="{5EB4E577-63C0-4553-B507-43BB2196CD8A}">
      <dgm:prSet custT="1"/>
      <dgm:spPr>
        <a:xfrm>
          <a:off x="3232009" y="2791717"/>
          <a:ext cx="1431038" cy="729772"/>
        </a:xfr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gm:spPr>
      <dgm:t>
        <a:bodyPr/>
        <a:lstStyle/>
        <a:p>
          <a:pPr>
            <a:buNone/>
          </a:pPr>
          <a:r>
            <a:rPr lang="tr-TR" sz="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Enstitü Müdür Yardımcısı</a:t>
          </a:r>
        </a:p>
      </dgm:t>
    </dgm:pt>
    <dgm:pt modelId="{26E05ACC-8925-4EC9-8787-1AECEE37C1D8}" type="sibTrans" cxnId="{E684DCCD-CD91-4E4A-B9B9-9BEF596ADBAB}">
      <dgm:prSet/>
      <dgm:spPr/>
      <dgm:t>
        <a:bodyPr/>
        <a:lstStyle/>
        <a:p>
          <a:endParaRPr lang="tr-TR" sz="1200">
            <a:latin typeface="Times New Roman" panose="02020603050405020304" pitchFamily="18" charset="0"/>
            <a:cs typeface="Times New Roman" panose="02020603050405020304" pitchFamily="18" charset="0"/>
          </a:endParaRPr>
        </a:p>
      </dgm:t>
    </dgm:pt>
    <dgm:pt modelId="{57093D70-4FCE-4234-BB8E-78BA89338398}" type="parTrans" cxnId="{E684DCCD-CD91-4E4A-B9B9-9BEF596ADBAB}">
      <dgm:prSet/>
      <dgm:spPr>
        <a:xfrm>
          <a:off x="2710581" y="824891"/>
          <a:ext cx="1236946" cy="1966826"/>
        </a:xfrm>
        <a:noFill/>
        <a:ln w="25400" cap="flat" cmpd="sng" algn="ctr">
          <a:solidFill>
            <a:sysClr val="windowText" lastClr="000000">
              <a:shade val="60000"/>
              <a:hueOff val="0"/>
              <a:satOff val="0"/>
              <a:lumOff val="0"/>
              <a:alphaOff val="0"/>
            </a:sysClr>
          </a:solidFill>
          <a:prstDash val="solid"/>
          <a:miter lim="800000"/>
        </a:ln>
        <a:effectLst/>
      </dgm:spPr>
      <dgm:t>
        <a:bodyPr/>
        <a:lstStyle/>
        <a:p>
          <a:endParaRPr lang="tr-TR" sz="1200">
            <a:latin typeface="Times New Roman" panose="02020603050405020304" pitchFamily="18" charset="0"/>
            <a:cs typeface="Times New Roman" panose="02020603050405020304" pitchFamily="18" charset="0"/>
          </a:endParaRPr>
        </a:p>
      </dgm:t>
    </dgm:pt>
    <dgm:pt modelId="{6C19EAC2-AA8C-40CE-B01E-9E4053AEFC60}" type="asst">
      <dgm:prSet custT="1"/>
      <dgm:spPr>
        <a:xfrm>
          <a:off x="4259337" y="1932035"/>
          <a:ext cx="1431038" cy="715519"/>
        </a:xfr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gm:spPr>
      <dgm:t>
        <a:bodyPr/>
        <a:lstStyle/>
        <a:p>
          <a:pPr>
            <a:buNone/>
          </a:pPr>
          <a:r>
            <a:rPr lang="tr-TR" sz="1200" b="0" dirty="0">
              <a:solidFill>
                <a:sysClr val="windowText" lastClr="000000"/>
              </a:solidFill>
              <a:latin typeface="Times New Roman" panose="02020603050405020304" pitchFamily="18" charset="0"/>
              <a:ea typeface="+mn-ea"/>
              <a:cs typeface="Times New Roman" panose="02020603050405020304" pitchFamily="18" charset="0"/>
            </a:rPr>
            <a:t>Lisansüstü Eğitim Enstitüsüne Bağlı Bulunan 64 Ana Bilim Dalı Başkanlığı</a:t>
          </a:r>
        </a:p>
      </dgm:t>
    </dgm:pt>
    <dgm:pt modelId="{EB495877-27CF-46FD-9CCA-7E7295ADDA91}" type="parTrans" cxnId="{624F2FB1-259B-4E07-8781-F3058671E3E9}">
      <dgm:prSet/>
      <dgm:spPr>
        <a:xfrm>
          <a:off x="2710581" y="824891"/>
          <a:ext cx="1548755" cy="1464903"/>
        </a:xfrm>
        <a:noFill/>
        <a:ln w="25400" cap="flat" cmpd="sng" algn="ctr">
          <a:solidFill>
            <a:sysClr val="windowText" lastClr="000000">
              <a:shade val="60000"/>
              <a:hueOff val="0"/>
              <a:satOff val="0"/>
              <a:lumOff val="0"/>
              <a:alphaOff val="0"/>
            </a:sysClr>
          </a:solidFill>
          <a:prstDash val="solid"/>
          <a:miter lim="800000"/>
        </a:ln>
        <a:effectLst/>
      </dgm:spPr>
      <dgm:t>
        <a:bodyPr/>
        <a:lstStyle/>
        <a:p>
          <a:endParaRPr lang="tr-TR" sz="1200">
            <a:latin typeface="Times New Roman" panose="02020603050405020304" pitchFamily="18" charset="0"/>
            <a:cs typeface="Times New Roman" panose="02020603050405020304" pitchFamily="18" charset="0"/>
          </a:endParaRPr>
        </a:p>
      </dgm:t>
    </dgm:pt>
    <dgm:pt modelId="{23DB6A93-E1F4-44B9-A5F4-1AFE9D6BEAFC}" type="sibTrans" cxnId="{624F2FB1-259B-4E07-8781-F3058671E3E9}">
      <dgm:prSet/>
      <dgm:spPr/>
      <dgm:t>
        <a:bodyPr/>
        <a:lstStyle/>
        <a:p>
          <a:endParaRPr lang="tr-TR" sz="1200">
            <a:latin typeface="Times New Roman" panose="02020603050405020304" pitchFamily="18" charset="0"/>
            <a:cs typeface="Times New Roman" panose="02020603050405020304" pitchFamily="18" charset="0"/>
          </a:endParaRPr>
        </a:p>
      </dgm:t>
    </dgm:pt>
    <dgm:pt modelId="{85E52F97-53D8-41B6-A964-11576C9D9E23}" type="pres">
      <dgm:prSet presAssocID="{EC9DDBE4-BE28-4CEB-8107-E07BAB801619}" presName="hierChild1" presStyleCnt="0">
        <dgm:presLayoutVars>
          <dgm:chPref val="1"/>
          <dgm:dir/>
          <dgm:animOne val="branch"/>
          <dgm:animLvl val="lvl"/>
          <dgm:resizeHandles/>
        </dgm:presLayoutVars>
      </dgm:prSet>
      <dgm:spPr/>
    </dgm:pt>
    <dgm:pt modelId="{E06EE5A6-5275-4E2A-AC56-1F64809DCFED}" type="pres">
      <dgm:prSet presAssocID="{AA26A44E-2A30-466A-9838-D218F263C626}" presName="hierRoot1" presStyleCnt="0"/>
      <dgm:spPr/>
    </dgm:pt>
    <dgm:pt modelId="{817F1D37-7BCF-4A35-8005-FD04A16556F4}" type="pres">
      <dgm:prSet presAssocID="{AA26A44E-2A30-466A-9838-D218F263C626}" presName="composite" presStyleCnt="0"/>
      <dgm:spPr/>
    </dgm:pt>
    <dgm:pt modelId="{5A07EB58-8061-44D1-8CEC-F1D4FE9C4499}" type="pres">
      <dgm:prSet presAssocID="{AA26A44E-2A30-466A-9838-D218F263C626}" presName="background" presStyleLbl="node0" presStyleIdx="0" presStyleCnt="1"/>
      <dgm:spPr/>
    </dgm:pt>
    <dgm:pt modelId="{93A0B076-6BB6-4166-82E3-0B82623A86C4}" type="pres">
      <dgm:prSet presAssocID="{AA26A44E-2A30-466A-9838-D218F263C626}" presName="text" presStyleLbl="fgAcc0" presStyleIdx="0" presStyleCnt="1">
        <dgm:presLayoutVars>
          <dgm:chPref val="3"/>
        </dgm:presLayoutVars>
      </dgm:prSet>
      <dgm:spPr/>
    </dgm:pt>
    <dgm:pt modelId="{1610D050-3F41-4E30-8A97-2598F6F69763}" type="pres">
      <dgm:prSet presAssocID="{AA26A44E-2A30-466A-9838-D218F263C626}" presName="hierChild2" presStyleCnt="0"/>
      <dgm:spPr/>
    </dgm:pt>
    <dgm:pt modelId="{D0172A81-ED9F-47CA-9BB2-06FDD987121B}" type="pres">
      <dgm:prSet presAssocID="{5A606FC7-6B06-4A1A-9945-DC3B373C0B1F}" presName="Name10" presStyleLbl="parChTrans1D2" presStyleIdx="0" presStyleCnt="6"/>
      <dgm:spPr/>
    </dgm:pt>
    <dgm:pt modelId="{2A614F13-B2B4-4A08-A2FE-FC3A1BDA1791}" type="pres">
      <dgm:prSet presAssocID="{08093FB5-5B83-4B0B-A7E2-A2845201EE50}" presName="hierRoot2" presStyleCnt="0"/>
      <dgm:spPr/>
    </dgm:pt>
    <dgm:pt modelId="{F22DCBAA-C28A-4BF6-8EC2-D90650D22CDB}" type="pres">
      <dgm:prSet presAssocID="{08093FB5-5B83-4B0B-A7E2-A2845201EE50}" presName="composite2" presStyleCnt="0"/>
      <dgm:spPr/>
    </dgm:pt>
    <dgm:pt modelId="{055B7E31-2C50-4FBD-8B96-D380002CCB28}" type="pres">
      <dgm:prSet presAssocID="{08093FB5-5B83-4B0B-A7E2-A2845201EE50}" presName="background2" presStyleLbl="asst1" presStyleIdx="0" presStyleCnt="3"/>
      <dgm:spPr/>
    </dgm:pt>
    <dgm:pt modelId="{547AC17A-5D9F-464E-BE08-0A102D3F2CDD}" type="pres">
      <dgm:prSet presAssocID="{08093FB5-5B83-4B0B-A7E2-A2845201EE50}" presName="text2" presStyleLbl="fgAcc2" presStyleIdx="0" presStyleCnt="6">
        <dgm:presLayoutVars>
          <dgm:chPref val="3"/>
        </dgm:presLayoutVars>
      </dgm:prSet>
      <dgm:spPr/>
    </dgm:pt>
    <dgm:pt modelId="{0952C3D6-59BA-4B4A-9B31-877B12AFAD8B}" type="pres">
      <dgm:prSet presAssocID="{08093FB5-5B83-4B0B-A7E2-A2845201EE50}" presName="hierChild3" presStyleCnt="0"/>
      <dgm:spPr/>
    </dgm:pt>
    <dgm:pt modelId="{BFD20F38-F103-4352-A030-89A22F99FD7B}" type="pres">
      <dgm:prSet presAssocID="{373DD247-CCF9-4618-B571-2A58B2DCC984}" presName="Name10" presStyleLbl="parChTrans1D2" presStyleIdx="1" presStyleCnt="6"/>
      <dgm:spPr/>
    </dgm:pt>
    <dgm:pt modelId="{C38E21E0-1825-4D15-8F51-05AABB4D30BC}" type="pres">
      <dgm:prSet presAssocID="{590FF62B-1552-464B-9169-A26A7D92E4BB}" presName="hierRoot2" presStyleCnt="0"/>
      <dgm:spPr/>
    </dgm:pt>
    <dgm:pt modelId="{39659BCA-6C8D-4066-958D-68CC51F96CA5}" type="pres">
      <dgm:prSet presAssocID="{590FF62B-1552-464B-9169-A26A7D92E4BB}" presName="composite2" presStyleCnt="0"/>
      <dgm:spPr/>
    </dgm:pt>
    <dgm:pt modelId="{886BDA63-8CDB-4DBA-832E-6509BE96100A}" type="pres">
      <dgm:prSet presAssocID="{590FF62B-1552-464B-9169-A26A7D92E4BB}" presName="background2" presStyleLbl="asst1" presStyleIdx="1" presStyleCnt="3"/>
      <dgm:spPr/>
    </dgm:pt>
    <dgm:pt modelId="{00AA8D04-419F-4438-BA3F-87203EADBE3E}" type="pres">
      <dgm:prSet presAssocID="{590FF62B-1552-464B-9169-A26A7D92E4BB}" presName="text2" presStyleLbl="fgAcc2" presStyleIdx="1" presStyleCnt="6">
        <dgm:presLayoutVars>
          <dgm:chPref val="3"/>
        </dgm:presLayoutVars>
      </dgm:prSet>
      <dgm:spPr/>
    </dgm:pt>
    <dgm:pt modelId="{3DF0983A-F225-4836-AA5A-7DCFE12D7D3F}" type="pres">
      <dgm:prSet presAssocID="{590FF62B-1552-464B-9169-A26A7D92E4BB}" presName="hierChild3" presStyleCnt="0"/>
      <dgm:spPr/>
    </dgm:pt>
    <dgm:pt modelId="{80825657-C120-4FF8-9CD8-FF83B192FEDF}" type="pres">
      <dgm:prSet presAssocID="{C1473551-06BC-4434-B125-3662A03817EC}" presName="Name10" presStyleLbl="parChTrans1D2" presStyleIdx="2" presStyleCnt="6"/>
      <dgm:spPr/>
    </dgm:pt>
    <dgm:pt modelId="{2AD421BB-1642-4EB5-BF36-3590F94AE635}" type="pres">
      <dgm:prSet presAssocID="{53B678CD-14D0-4392-99B5-2ACEA224E314}" presName="hierRoot2" presStyleCnt="0"/>
      <dgm:spPr/>
    </dgm:pt>
    <dgm:pt modelId="{D6E93959-AEA1-4BEA-8C3F-0AF266FAA1E6}" type="pres">
      <dgm:prSet presAssocID="{53B678CD-14D0-4392-99B5-2ACEA224E314}" presName="composite2" presStyleCnt="0"/>
      <dgm:spPr/>
    </dgm:pt>
    <dgm:pt modelId="{24E55F7D-F4D7-48BF-816D-25A19180D417}" type="pres">
      <dgm:prSet presAssocID="{53B678CD-14D0-4392-99B5-2ACEA224E314}" presName="background2" presStyleLbl="node2" presStyleIdx="0" presStyleCnt="3"/>
      <dgm:spPr/>
    </dgm:pt>
    <dgm:pt modelId="{0A0C4FCE-66AC-49EA-A5D7-A58B7C9F3929}" type="pres">
      <dgm:prSet presAssocID="{53B678CD-14D0-4392-99B5-2ACEA224E314}" presName="text2" presStyleLbl="fgAcc2" presStyleIdx="2" presStyleCnt="6">
        <dgm:presLayoutVars>
          <dgm:chPref val="3"/>
        </dgm:presLayoutVars>
      </dgm:prSet>
      <dgm:spPr/>
    </dgm:pt>
    <dgm:pt modelId="{24AA8850-1BDF-4557-A6EB-BD4B707B6E1D}" type="pres">
      <dgm:prSet presAssocID="{53B678CD-14D0-4392-99B5-2ACEA224E314}" presName="hierChild3" presStyleCnt="0"/>
      <dgm:spPr/>
    </dgm:pt>
    <dgm:pt modelId="{16859AF2-7FFB-4628-9111-ECC3EFF30FCA}" type="pres">
      <dgm:prSet presAssocID="{542D3FB8-B559-4135-A78A-F80ABA1E7A63}" presName="Name10" presStyleLbl="parChTrans1D2" presStyleIdx="3" presStyleCnt="6"/>
      <dgm:spPr/>
    </dgm:pt>
    <dgm:pt modelId="{617CAB3F-E8C6-433B-AD08-27E777364BFD}" type="pres">
      <dgm:prSet presAssocID="{A1299B9F-A0FC-4E89-8ED0-CFB17B4C3553}" presName="hierRoot2" presStyleCnt="0"/>
      <dgm:spPr/>
    </dgm:pt>
    <dgm:pt modelId="{C779FCD3-AFD0-40AC-BD02-BB2178879378}" type="pres">
      <dgm:prSet presAssocID="{A1299B9F-A0FC-4E89-8ED0-CFB17B4C3553}" presName="composite2" presStyleCnt="0"/>
      <dgm:spPr/>
    </dgm:pt>
    <dgm:pt modelId="{E7B2047F-4111-4512-8014-021CFF126704}" type="pres">
      <dgm:prSet presAssocID="{A1299B9F-A0FC-4E89-8ED0-CFB17B4C3553}" presName="background2" presStyleLbl="node2" presStyleIdx="1" presStyleCnt="3"/>
      <dgm:spPr/>
    </dgm:pt>
    <dgm:pt modelId="{E6565705-B6BE-4828-9024-B8E848F0F8F4}" type="pres">
      <dgm:prSet presAssocID="{A1299B9F-A0FC-4E89-8ED0-CFB17B4C3553}" presName="text2" presStyleLbl="fgAcc2" presStyleIdx="3" presStyleCnt="6">
        <dgm:presLayoutVars>
          <dgm:chPref val="3"/>
        </dgm:presLayoutVars>
      </dgm:prSet>
      <dgm:spPr/>
    </dgm:pt>
    <dgm:pt modelId="{FE3B1624-4596-4428-8804-A2F4CCF7EC81}" type="pres">
      <dgm:prSet presAssocID="{A1299B9F-A0FC-4E89-8ED0-CFB17B4C3553}" presName="hierChild3" presStyleCnt="0"/>
      <dgm:spPr/>
    </dgm:pt>
    <dgm:pt modelId="{AE0B28EB-D1E0-4D15-8B36-CCD489B66CB3}" type="pres">
      <dgm:prSet presAssocID="{9A70BF9C-898A-41A3-A4D4-7B5E6F30BDD0}" presName="Name17" presStyleLbl="parChTrans1D3" presStyleIdx="0" presStyleCnt="1"/>
      <dgm:spPr/>
    </dgm:pt>
    <dgm:pt modelId="{9849582E-34D2-419F-B4F1-1D4F56CE20B9}" type="pres">
      <dgm:prSet presAssocID="{0169FF81-F9EC-4319-9B4A-B53600DB8ED8}" presName="hierRoot3" presStyleCnt="0"/>
      <dgm:spPr/>
    </dgm:pt>
    <dgm:pt modelId="{44D0E89F-F4F5-4788-9E48-188043E8929A}" type="pres">
      <dgm:prSet presAssocID="{0169FF81-F9EC-4319-9B4A-B53600DB8ED8}" presName="composite3" presStyleCnt="0"/>
      <dgm:spPr/>
    </dgm:pt>
    <dgm:pt modelId="{B5680059-DD48-4E8D-90E8-8D3BA02E2AE3}" type="pres">
      <dgm:prSet presAssocID="{0169FF81-F9EC-4319-9B4A-B53600DB8ED8}" presName="background3" presStyleLbl="asst2" presStyleIdx="0" presStyleCnt="4"/>
      <dgm:spPr/>
    </dgm:pt>
    <dgm:pt modelId="{E5A12B04-93F7-4793-B076-BE576137E426}" type="pres">
      <dgm:prSet presAssocID="{0169FF81-F9EC-4319-9B4A-B53600DB8ED8}" presName="text3" presStyleLbl="fgAcc3" presStyleIdx="0" presStyleCnt="1">
        <dgm:presLayoutVars>
          <dgm:chPref val="3"/>
        </dgm:presLayoutVars>
      </dgm:prSet>
      <dgm:spPr/>
    </dgm:pt>
    <dgm:pt modelId="{529DF5EC-79A8-42E6-8508-4E09900B7D23}" type="pres">
      <dgm:prSet presAssocID="{0169FF81-F9EC-4319-9B4A-B53600DB8ED8}" presName="hierChild4" presStyleCnt="0"/>
      <dgm:spPr/>
    </dgm:pt>
    <dgm:pt modelId="{FE9292A5-7777-4652-8118-465E8784E60B}" type="pres">
      <dgm:prSet presAssocID="{9AB7B03D-844E-41DD-B175-B0703C451710}" presName="Name23" presStyleLbl="parChTrans1D4" presStyleIdx="0" presStyleCnt="3"/>
      <dgm:spPr/>
    </dgm:pt>
    <dgm:pt modelId="{95A82900-D01C-4791-B3F2-83184F3351AD}" type="pres">
      <dgm:prSet presAssocID="{14B86023-3EE6-4065-A559-1A3FF858A78F}" presName="hierRoot4" presStyleCnt="0"/>
      <dgm:spPr/>
    </dgm:pt>
    <dgm:pt modelId="{EEC86746-7B18-4A7C-8A37-4F597CB2F14B}" type="pres">
      <dgm:prSet presAssocID="{14B86023-3EE6-4065-A559-1A3FF858A78F}" presName="composite4" presStyleCnt="0"/>
      <dgm:spPr/>
    </dgm:pt>
    <dgm:pt modelId="{E9A8E5DD-8A28-4451-92D5-4D0A7DADB070}" type="pres">
      <dgm:prSet presAssocID="{14B86023-3EE6-4065-A559-1A3FF858A78F}" presName="background4" presStyleLbl="asst2" presStyleIdx="1" presStyleCnt="4"/>
      <dgm:spPr/>
    </dgm:pt>
    <dgm:pt modelId="{256EA029-4AB3-46E7-A781-3A21A04964AF}" type="pres">
      <dgm:prSet presAssocID="{14B86023-3EE6-4065-A559-1A3FF858A78F}" presName="text4" presStyleLbl="fgAcc4" presStyleIdx="0" presStyleCnt="3">
        <dgm:presLayoutVars>
          <dgm:chPref val="3"/>
        </dgm:presLayoutVars>
      </dgm:prSet>
      <dgm:spPr/>
    </dgm:pt>
    <dgm:pt modelId="{04BEEA62-B484-4881-83B7-9AE0FC7147F8}" type="pres">
      <dgm:prSet presAssocID="{14B86023-3EE6-4065-A559-1A3FF858A78F}" presName="hierChild5" presStyleCnt="0"/>
      <dgm:spPr/>
    </dgm:pt>
    <dgm:pt modelId="{02759113-7653-4FDD-A23D-FC3B47F8E146}" type="pres">
      <dgm:prSet presAssocID="{7C97EAC1-0E34-49D6-82E0-B0FC296793D8}" presName="Name23" presStyleLbl="parChTrans1D4" presStyleIdx="1" presStyleCnt="3"/>
      <dgm:spPr/>
    </dgm:pt>
    <dgm:pt modelId="{68049367-DA65-41E1-B765-A8704B96AB08}" type="pres">
      <dgm:prSet presAssocID="{7D5CCDCD-E7B8-42AE-ABE3-7701E8CC60ED}" presName="hierRoot4" presStyleCnt="0"/>
      <dgm:spPr/>
    </dgm:pt>
    <dgm:pt modelId="{AA9A137F-6A41-4737-BCDB-EE28296FB023}" type="pres">
      <dgm:prSet presAssocID="{7D5CCDCD-E7B8-42AE-ABE3-7701E8CC60ED}" presName="composite4" presStyleCnt="0"/>
      <dgm:spPr/>
    </dgm:pt>
    <dgm:pt modelId="{B7C87D0F-A5E6-4A1C-BC7F-010ABBF7C60D}" type="pres">
      <dgm:prSet presAssocID="{7D5CCDCD-E7B8-42AE-ABE3-7701E8CC60ED}" presName="background4" presStyleLbl="asst2" presStyleIdx="2" presStyleCnt="4"/>
      <dgm:spPr/>
    </dgm:pt>
    <dgm:pt modelId="{D4A8ACCD-0E70-4C5E-95AF-D87B5A1F7CB9}" type="pres">
      <dgm:prSet presAssocID="{7D5CCDCD-E7B8-42AE-ABE3-7701E8CC60ED}" presName="text4" presStyleLbl="fgAcc4" presStyleIdx="1" presStyleCnt="3">
        <dgm:presLayoutVars>
          <dgm:chPref val="3"/>
        </dgm:presLayoutVars>
      </dgm:prSet>
      <dgm:spPr/>
    </dgm:pt>
    <dgm:pt modelId="{7390C663-DF14-46B3-83FD-E6D53F21EC31}" type="pres">
      <dgm:prSet presAssocID="{7D5CCDCD-E7B8-42AE-ABE3-7701E8CC60ED}" presName="hierChild5" presStyleCnt="0"/>
      <dgm:spPr/>
    </dgm:pt>
    <dgm:pt modelId="{D3E80F58-FD66-4AE1-A7CD-534C83E7EC66}" type="pres">
      <dgm:prSet presAssocID="{6EBA37DA-3001-4807-B8FE-CC1F47C444D7}" presName="Name23" presStyleLbl="parChTrans1D4" presStyleIdx="2" presStyleCnt="3"/>
      <dgm:spPr/>
    </dgm:pt>
    <dgm:pt modelId="{871FCB04-C87B-4307-BCD1-4115107AF3FA}" type="pres">
      <dgm:prSet presAssocID="{4545B1F5-949C-4E29-91FF-5F44E032AAA5}" presName="hierRoot4" presStyleCnt="0"/>
      <dgm:spPr/>
    </dgm:pt>
    <dgm:pt modelId="{4FC712A5-CBFA-4010-979A-765187603FF8}" type="pres">
      <dgm:prSet presAssocID="{4545B1F5-949C-4E29-91FF-5F44E032AAA5}" presName="composite4" presStyleCnt="0"/>
      <dgm:spPr/>
    </dgm:pt>
    <dgm:pt modelId="{AAE2E034-8F66-4EAA-9869-130C761D4DE6}" type="pres">
      <dgm:prSet presAssocID="{4545B1F5-949C-4E29-91FF-5F44E032AAA5}" presName="background4" presStyleLbl="asst2" presStyleIdx="3" presStyleCnt="4"/>
      <dgm:spPr/>
    </dgm:pt>
    <dgm:pt modelId="{89225BB1-5CDB-4690-A195-B3EEAB9D4926}" type="pres">
      <dgm:prSet presAssocID="{4545B1F5-949C-4E29-91FF-5F44E032AAA5}" presName="text4" presStyleLbl="fgAcc4" presStyleIdx="2" presStyleCnt="3">
        <dgm:presLayoutVars>
          <dgm:chPref val="3"/>
        </dgm:presLayoutVars>
      </dgm:prSet>
      <dgm:spPr/>
    </dgm:pt>
    <dgm:pt modelId="{9CE45B5C-0B45-4076-81B1-8CEF43DA050B}" type="pres">
      <dgm:prSet presAssocID="{4545B1F5-949C-4E29-91FF-5F44E032AAA5}" presName="hierChild5" presStyleCnt="0"/>
      <dgm:spPr/>
    </dgm:pt>
    <dgm:pt modelId="{3D77DA29-D914-4556-B839-661C84B36125}" type="pres">
      <dgm:prSet presAssocID="{57093D70-4FCE-4234-BB8E-78BA89338398}" presName="Name10" presStyleLbl="parChTrans1D2" presStyleIdx="4" presStyleCnt="6"/>
      <dgm:spPr/>
    </dgm:pt>
    <dgm:pt modelId="{D16DC5A7-36C8-457B-BCA6-EC046048F7F2}" type="pres">
      <dgm:prSet presAssocID="{5EB4E577-63C0-4553-B507-43BB2196CD8A}" presName="hierRoot2" presStyleCnt="0"/>
      <dgm:spPr/>
    </dgm:pt>
    <dgm:pt modelId="{03F03DC3-0EE7-4296-8936-53D315EDA615}" type="pres">
      <dgm:prSet presAssocID="{5EB4E577-63C0-4553-B507-43BB2196CD8A}" presName="composite2" presStyleCnt="0"/>
      <dgm:spPr/>
    </dgm:pt>
    <dgm:pt modelId="{26A07E4E-AE9A-462F-9F65-921A9F8B2610}" type="pres">
      <dgm:prSet presAssocID="{5EB4E577-63C0-4553-B507-43BB2196CD8A}" presName="background2" presStyleLbl="node2" presStyleIdx="2" presStyleCnt="3"/>
      <dgm:spPr/>
    </dgm:pt>
    <dgm:pt modelId="{CE594BC7-C7D2-4800-ABD1-9904E8C6A353}" type="pres">
      <dgm:prSet presAssocID="{5EB4E577-63C0-4553-B507-43BB2196CD8A}" presName="text2" presStyleLbl="fgAcc2" presStyleIdx="4" presStyleCnt="6">
        <dgm:presLayoutVars>
          <dgm:chPref val="3"/>
        </dgm:presLayoutVars>
      </dgm:prSet>
      <dgm:spPr/>
    </dgm:pt>
    <dgm:pt modelId="{4DE0D49C-64E1-4EA5-A708-5A0C6E526AEA}" type="pres">
      <dgm:prSet presAssocID="{5EB4E577-63C0-4553-B507-43BB2196CD8A}" presName="hierChild3" presStyleCnt="0"/>
      <dgm:spPr/>
    </dgm:pt>
    <dgm:pt modelId="{A6F1B35D-E8E9-404E-864D-8A3D044E4736}" type="pres">
      <dgm:prSet presAssocID="{EB495877-27CF-46FD-9CCA-7E7295ADDA91}" presName="Name10" presStyleLbl="parChTrans1D2" presStyleIdx="5" presStyleCnt="6"/>
      <dgm:spPr/>
    </dgm:pt>
    <dgm:pt modelId="{E69B8029-C33F-4F1D-90D6-BF4CE4866AA4}" type="pres">
      <dgm:prSet presAssocID="{6C19EAC2-AA8C-40CE-B01E-9E4053AEFC60}" presName="hierRoot2" presStyleCnt="0"/>
      <dgm:spPr/>
    </dgm:pt>
    <dgm:pt modelId="{518277A0-5281-492E-B066-F8B26C49D0E5}" type="pres">
      <dgm:prSet presAssocID="{6C19EAC2-AA8C-40CE-B01E-9E4053AEFC60}" presName="composite2" presStyleCnt="0"/>
      <dgm:spPr/>
    </dgm:pt>
    <dgm:pt modelId="{59B57A96-3363-4924-ACFF-1C3B4B897377}" type="pres">
      <dgm:prSet presAssocID="{6C19EAC2-AA8C-40CE-B01E-9E4053AEFC60}" presName="background2" presStyleLbl="asst1" presStyleIdx="2" presStyleCnt="3"/>
      <dgm:spPr/>
    </dgm:pt>
    <dgm:pt modelId="{423293A3-C86B-490C-B996-5DE9D15A982A}" type="pres">
      <dgm:prSet presAssocID="{6C19EAC2-AA8C-40CE-B01E-9E4053AEFC60}" presName="text2" presStyleLbl="fgAcc2" presStyleIdx="5" presStyleCnt="6" custScaleY="169748">
        <dgm:presLayoutVars>
          <dgm:chPref val="3"/>
        </dgm:presLayoutVars>
      </dgm:prSet>
      <dgm:spPr/>
    </dgm:pt>
    <dgm:pt modelId="{D6B1D610-905A-4ABA-9019-5DF1341F1812}" type="pres">
      <dgm:prSet presAssocID="{6C19EAC2-AA8C-40CE-B01E-9E4053AEFC60}" presName="hierChild3" presStyleCnt="0"/>
      <dgm:spPr/>
    </dgm:pt>
  </dgm:ptLst>
  <dgm:cxnLst>
    <dgm:cxn modelId="{79E9B115-3D90-42D8-8983-DA6E917EC915}" srcId="{0169FF81-F9EC-4319-9B4A-B53600DB8ED8}" destId="{4545B1F5-949C-4E29-91FF-5F44E032AAA5}" srcOrd="2" destOrd="0" parTransId="{6EBA37DA-3001-4807-B8FE-CC1F47C444D7}" sibTransId="{85DCD9B7-DB72-4EEC-9634-05F81CAC8145}"/>
    <dgm:cxn modelId="{D87F1D17-AD13-48A5-B75C-10C18D8C4479}" type="presOf" srcId="{590FF62B-1552-464B-9169-A26A7D92E4BB}" destId="{00AA8D04-419F-4438-BA3F-87203EADBE3E}" srcOrd="0" destOrd="0" presId="urn:microsoft.com/office/officeart/2005/8/layout/hierarchy1"/>
    <dgm:cxn modelId="{B843981E-F1EE-490F-9316-39F2830A282D}" type="presOf" srcId="{EB495877-27CF-46FD-9CCA-7E7295ADDA91}" destId="{A6F1B35D-E8E9-404E-864D-8A3D044E4736}" srcOrd="0" destOrd="0" presId="urn:microsoft.com/office/officeart/2005/8/layout/hierarchy1"/>
    <dgm:cxn modelId="{E96CA430-001C-4F20-9D65-04AA621D7986}" type="presOf" srcId="{AA26A44E-2A30-466A-9838-D218F263C626}" destId="{93A0B076-6BB6-4166-82E3-0B82623A86C4}" srcOrd="0" destOrd="0" presId="urn:microsoft.com/office/officeart/2005/8/layout/hierarchy1"/>
    <dgm:cxn modelId="{E36BDF3C-93B0-4C0D-BC83-15592660C7B4}" type="presOf" srcId="{0169FF81-F9EC-4319-9B4A-B53600DB8ED8}" destId="{E5A12B04-93F7-4793-B076-BE576137E426}" srcOrd="0" destOrd="0" presId="urn:microsoft.com/office/officeart/2005/8/layout/hierarchy1"/>
    <dgm:cxn modelId="{7BAF535F-29AD-4FDE-8EB4-5FFE3B6A7C05}" type="presOf" srcId="{9AB7B03D-844E-41DD-B175-B0703C451710}" destId="{FE9292A5-7777-4652-8118-465E8784E60B}" srcOrd="0" destOrd="0" presId="urn:microsoft.com/office/officeart/2005/8/layout/hierarchy1"/>
    <dgm:cxn modelId="{26031D43-620E-43B5-AE81-C6306DD9E923}" type="presOf" srcId="{4545B1F5-949C-4E29-91FF-5F44E032AAA5}" destId="{89225BB1-5CDB-4690-A195-B3EEAB9D4926}" srcOrd="0" destOrd="0" presId="urn:microsoft.com/office/officeart/2005/8/layout/hierarchy1"/>
    <dgm:cxn modelId="{32718464-B209-447E-8E24-2AD4F5747536}" type="presOf" srcId="{08093FB5-5B83-4B0B-A7E2-A2845201EE50}" destId="{547AC17A-5D9F-464E-BE08-0A102D3F2CDD}" srcOrd="0" destOrd="0" presId="urn:microsoft.com/office/officeart/2005/8/layout/hierarchy1"/>
    <dgm:cxn modelId="{34438F69-30EA-4B4F-9F68-20ABCE4E4155}" srcId="{0169FF81-F9EC-4319-9B4A-B53600DB8ED8}" destId="{7D5CCDCD-E7B8-42AE-ABE3-7701E8CC60ED}" srcOrd="1" destOrd="0" parTransId="{7C97EAC1-0E34-49D6-82E0-B0FC296793D8}" sibTransId="{15D59AC2-BAF8-40B5-B3CB-D6D23A8D964C}"/>
    <dgm:cxn modelId="{5A399E69-141F-4574-978A-25017D68198A}" type="presOf" srcId="{14B86023-3EE6-4065-A559-1A3FF858A78F}" destId="{256EA029-4AB3-46E7-A781-3A21A04964AF}" srcOrd="0" destOrd="0" presId="urn:microsoft.com/office/officeart/2005/8/layout/hierarchy1"/>
    <dgm:cxn modelId="{F6843A6A-5B94-4D94-9BE7-A789635C6359}" srcId="{AA26A44E-2A30-466A-9838-D218F263C626}" destId="{590FF62B-1552-464B-9169-A26A7D92E4BB}" srcOrd="1" destOrd="0" parTransId="{373DD247-CCF9-4618-B571-2A58B2DCC984}" sibTransId="{A640C4F7-A47C-495A-B66D-7D17F6F0BE52}"/>
    <dgm:cxn modelId="{57ADA76C-323C-486B-907D-34832779F055}" type="presOf" srcId="{7D5CCDCD-E7B8-42AE-ABE3-7701E8CC60ED}" destId="{D4A8ACCD-0E70-4C5E-95AF-D87B5A1F7CB9}" srcOrd="0" destOrd="0" presId="urn:microsoft.com/office/officeart/2005/8/layout/hierarchy1"/>
    <dgm:cxn modelId="{632E4850-C730-4678-BA54-C13599F4BA8B}" srcId="{AA26A44E-2A30-466A-9838-D218F263C626}" destId="{A1299B9F-A0FC-4E89-8ED0-CFB17B4C3553}" srcOrd="3" destOrd="0" parTransId="{542D3FB8-B559-4135-A78A-F80ABA1E7A63}" sibTransId="{6C98B287-D707-4EFA-887D-B4ABC04BD574}"/>
    <dgm:cxn modelId="{AA61505A-B37F-4883-BF11-EDA482CBFE7D}" srcId="{EC9DDBE4-BE28-4CEB-8107-E07BAB801619}" destId="{AA26A44E-2A30-466A-9838-D218F263C626}" srcOrd="0" destOrd="0" parTransId="{FB9AD8E0-247F-4748-A812-FCD415F93C05}" sibTransId="{5D3E8873-BF06-4CEB-B5EC-3E7692EF1F64}"/>
    <dgm:cxn modelId="{F81BFD7A-B0C7-421A-9B09-0533FB393174}" srcId="{AA26A44E-2A30-466A-9838-D218F263C626}" destId="{08093FB5-5B83-4B0B-A7E2-A2845201EE50}" srcOrd="0" destOrd="0" parTransId="{5A606FC7-6B06-4A1A-9945-DC3B373C0B1F}" sibTransId="{CD73537D-2718-4CD9-8C3E-F9B72566CDE9}"/>
    <dgm:cxn modelId="{D300C783-D1A9-4215-9151-907361836D74}" type="presOf" srcId="{542D3FB8-B559-4135-A78A-F80ABA1E7A63}" destId="{16859AF2-7FFB-4628-9111-ECC3EFF30FCA}" srcOrd="0" destOrd="0" presId="urn:microsoft.com/office/officeart/2005/8/layout/hierarchy1"/>
    <dgm:cxn modelId="{A9D1388C-9BC9-4B69-A907-A75EEAB32BD1}" type="presOf" srcId="{7C97EAC1-0E34-49D6-82E0-B0FC296793D8}" destId="{02759113-7653-4FDD-A23D-FC3B47F8E146}" srcOrd="0" destOrd="0" presId="urn:microsoft.com/office/officeart/2005/8/layout/hierarchy1"/>
    <dgm:cxn modelId="{0E362795-3E4D-4F78-8735-EE58DCCD2239}" srcId="{A1299B9F-A0FC-4E89-8ED0-CFB17B4C3553}" destId="{0169FF81-F9EC-4319-9B4A-B53600DB8ED8}" srcOrd="0" destOrd="0" parTransId="{9A70BF9C-898A-41A3-A4D4-7B5E6F30BDD0}" sibTransId="{4359489D-62C7-483C-9B87-CE2A9B027FBB}"/>
    <dgm:cxn modelId="{B0CD15A3-CB12-4600-BAEA-8E3DA3E8384F}" type="presOf" srcId="{5A606FC7-6B06-4A1A-9945-DC3B373C0B1F}" destId="{D0172A81-ED9F-47CA-9BB2-06FDD987121B}" srcOrd="0" destOrd="0" presId="urn:microsoft.com/office/officeart/2005/8/layout/hierarchy1"/>
    <dgm:cxn modelId="{53D944AD-3B1E-432B-B21D-DD85BECE9B19}" type="presOf" srcId="{57093D70-4FCE-4234-BB8E-78BA89338398}" destId="{3D77DA29-D914-4556-B839-661C84B36125}" srcOrd="0" destOrd="0" presId="urn:microsoft.com/office/officeart/2005/8/layout/hierarchy1"/>
    <dgm:cxn modelId="{E41393AE-817B-4314-8CF5-837C2B60AB9A}" type="presOf" srcId="{C1473551-06BC-4434-B125-3662A03817EC}" destId="{80825657-C120-4FF8-9CD8-FF83B192FEDF}" srcOrd="0" destOrd="0" presId="urn:microsoft.com/office/officeart/2005/8/layout/hierarchy1"/>
    <dgm:cxn modelId="{624F2FB1-259B-4E07-8781-F3058671E3E9}" srcId="{AA26A44E-2A30-466A-9838-D218F263C626}" destId="{6C19EAC2-AA8C-40CE-B01E-9E4053AEFC60}" srcOrd="5" destOrd="0" parTransId="{EB495877-27CF-46FD-9CCA-7E7295ADDA91}" sibTransId="{23DB6A93-E1F4-44B9-A5F4-1AFE9D6BEAFC}"/>
    <dgm:cxn modelId="{44FDB7B3-5272-4187-B1FE-C4DE06B8A703}" type="presOf" srcId="{9A70BF9C-898A-41A3-A4D4-7B5E6F30BDD0}" destId="{AE0B28EB-D1E0-4D15-8B36-CCD489B66CB3}" srcOrd="0" destOrd="0" presId="urn:microsoft.com/office/officeart/2005/8/layout/hierarchy1"/>
    <dgm:cxn modelId="{8EED25B4-F145-4AC0-A9C0-803376A44BE1}" type="presOf" srcId="{53B678CD-14D0-4392-99B5-2ACEA224E314}" destId="{0A0C4FCE-66AC-49EA-A5D7-A58B7C9F3929}" srcOrd="0" destOrd="0" presId="urn:microsoft.com/office/officeart/2005/8/layout/hierarchy1"/>
    <dgm:cxn modelId="{1715ABBB-6A06-4BC2-998F-C19CE0BB002B}" type="presOf" srcId="{373DD247-CCF9-4618-B571-2A58B2DCC984}" destId="{BFD20F38-F103-4352-A030-89A22F99FD7B}" srcOrd="0" destOrd="0" presId="urn:microsoft.com/office/officeart/2005/8/layout/hierarchy1"/>
    <dgm:cxn modelId="{BDBDCCC0-E220-410A-B03F-38A31535132F}" type="presOf" srcId="{A1299B9F-A0FC-4E89-8ED0-CFB17B4C3553}" destId="{E6565705-B6BE-4828-9024-B8E848F0F8F4}" srcOrd="0" destOrd="0" presId="urn:microsoft.com/office/officeart/2005/8/layout/hierarchy1"/>
    <dgm:cxn modelId="{E684DCCD-CD91-4E4A-B9B9-9BEF596ADBAB}" srcId="{AA26A44E-2A30-466A-9838-D218F263C626}" destId="{5EB4E577-63C0-4553-B507-43BB2196CD8A}" srcOrd="4" destOrd="0" parTransId="{57093D70-4FCE-4234-BB8E-78BA89338398}" sibTransId="{26E05ACC-8925-4EC9-8787-1AECEE37C1D8}"/>
    <dgm:cxn modelId="{655E3ED2-EDDD-4EAB-A231-D23BA2ED4139}" srcId="{AA26A44E-2A30-466A-9838-D218F263C626}" destId="{53B678CD-14D0-4392-99B5-2ACEA224E314}" srcOrd="2" destOrd="0" parTransId="{C1473551-06BC-4434-B125-3662A03817EC}" sibTransId="{9F6C093D-3BFC-4CDE-AA22-0D3F48CACE85}"/>
    <dgm:cxn modelId="{3E8340D8-DF9E-4BE8-87CD-AE0646FBA092}" type="presOf" srcId="{EC9DDBE4-BE28-4CEB-8107-E07BAB801619}" destId="{85E52F97-53D8-41B6-A964-11576C9D9E23}" srcOrd="0" destOrd="0" presId="urn:microsoft.com/office/officeart/2005/8/layout/hierarchy1"/>
    <dgm:cxn modelId="{C50E5FE0-4B2B-49E1-BD8F-D84436C23F83}" type="presOf" srcId="{6C19EAC2-AA8C-40CE-B01E-9E4053AEFC60}" destId="{423293A3-C86B-490C-B996-5DE9D15A982A}" srcOrd="0" destOrd="0" presId="urn:microsoft.com/office/officeart/2005/8/layout/hierarchy1"/>
    <dgm:cxn modelId="{E8ADBDE1-FD50-4F5D-84E9-ABC2CE0F53E2}" type="presOf" srcId="{6EBA37DA-3001-4807-B8FE-CC1F47C444D7}" destId="{D3E80F58-FD66-4AE1-A7CD-534C83E7EC66}" srcOrd="0" destOrd="0" presId="urn:microsoft.com/office/officeart/2005/8/layout/hierarchy1"/>
    <dgm:cxn modelId="{D028D6EC-79BF-43F7-AAFA-5BBD219DBA21}" type="presOf" srcId="{5EB4E577-63C0-4553-B507-43BB2196CD8A}" destId="{CE594BC7-C7D2-4800-ABD1-9904E8C6A353}" srcOrd="0" destOrd="0" presId="urn:microsoft.com/office/officeart/2005/8/layout/hierarchy1"/>
    <dgm:cxn modelId="{2373EBF2-1C9F-420A-8FFE-5882723AB6A4}" srcId="{0169FF81-F9EC-4319-9B4A-B53600DB8ED8}" destId="{14B86023-3EE6-4065-A559-1A3FF858A78F}" srcOrd="0" destOrd="0" parTransId="{9AB7B03D-844E-41DD-B175-B0703C451710}" sibTransId="{44395ED3-84EF-497B-94F6-08F35A93D94B}"/>
    <dgm:cxn modelId="{A5A0C886-0550-4185-AD5F-DFCF8ED7B356}" type="presParOf" srcId="{85E52F97-53D8-41B6-A964-11576C9D9E23}" destId="{E06EE5A6-5275-4E2A-AC56-1F64809DCFED}" srcOrd="0" destOrd="0" presId="urn:microsoft.com/office/officeart/2005/8/layout/hierarchy1"/>
    <dgm:cxn modelId="{2D6F53C8-3E6D-43D5-91FA-B13994CC5543}" type="presParOf" srcId="{E06EE5A6-5275-4E2A-AC56-1F64809DCFED}" destId="{817F1D37-7BCF-4A35-8005-FD04A16556F4}" srcOrd="0" destOrd="0" presId="urn:microsoft.com/office/officeart/2005/8/layout/hierarchy1"/>
    <dgm:cxn modelId="{378F2F05-B069-45D4-B81A-8D997A911357}" type="presParOf" srcId="{817F1D37-7BCF-4A35-8005-FD04A16556F4}" destId="{5A07EB58-8061-44D1-8CEC-F1D4FE9C4499}" srcOrd="0" destOrd="0" presId="urn:microsoft.com/office/officeart/2005/8/layout/hierarchy1"/>
    <dgm:cxn modelId="{5D075289-090A-4816-B125-EA8DB441BADB}" type="presParOf" srcId="{817F1D37-7BCF-4A35-8005-FD04A16556F4}" destId="{93A0B076-6BB6-4166-82E3-0B82623A86C4}" srcOrd="1" destOrd="0" presId="urn:microsoft.com/office/officeart/2005/8/layout/hierarchy1"/>
    <dgm:cxn modelId="{976C1262-C28F-4710-BFA4-224928A60DF8}" type="presParOf" srcId="{E06EE5A6-5275-4E2A-AC56-1F64809DCFED}" destId="{1610D050-3F41-4E30-8A97-2598F6F69763}" srcOrd="1" destOrd="0" presId="urn:microsoft.com/office/officeart/2005/8/layout/hierarchy1"/>
    <dgm:cxn modelId="{FE4E6186-96BF-4D99-8453-E8BFAAAE234B}" type="presParOf" srcId="{1610D050-3F41-4E30-8A97-2598F6F69763}" destId="{D0172A81-ED9F-47CA-9BB2-06FDD987121B}" srcOrd="0" destOrd="0" presId="urn:microsoft.com/office/officeart/2005/8/layout/hierarchy1"/>
    <dgm:cxn modelId="{C29223A8-CBBD-43B6-87E1-B47A4FD225B9}" type="presParOf" srcId="{1610D050-3F41-4E30-8A97-2598F6F69763}" destId="{2A614F13-B2B4-4A08-A2FE-FC3A1BDA1791}" srcOrd="1" destOrd="0" presId="urn:microsoft.com/office/officeart/2005/8/layout/hierarchy1"/>
    <dgm:cxn modelId="{4F707F54-6758-4887-B216-E158B109061F}" type="presParOf" srcId="{2A614F13-B2B4-4A08-A2FE-FC3A1BDA1791}" destId="{F22DCBAA-C28A-4BF6-8EC2-D90650D22CDB}" srcOrd="0" destOrd="0" presId="urn:microsoft.com/office/officeart/2005/8/layout/hierarchy1"/>
    <dgm:cxn modelId="{50214E48-18D3-4182-9F20-5118886D3853}" type="presParOf" srcId="{F22DCBAA-C28A-4BF6-8EC2-D90650D22CDB}" destId="{055B7E31-2C50-4FBD-8B96-D380002CCB28}" srcOrd="0" destOrd="0" presId="urn:microsoft.com/office/officeart/2005/8/layout/hierarchy1"/>
    <dgm:cxn modelId="{22BFF645-7E0C-4A03-912C-B8D2C60FE873}" type="presParOf" srcId="{F22DCBAA-C28A-4BF6-8EC2-D90650D22CDB}" destId="{547AC17A-5D9F-464E-BE08-0A102D3F2CDD}" srcOrd="1" destOrd="0" presId="urn:microsoft.com/office/officeart/2005/8/layout/hierarchy1"/>
    <dgm:cxn modelId="{9EA50A3B-482E-49BD-B705-639AE7B8C68E}" type="presParOf" srcId="{2A614F13-B2B4-4A08-A2FE-FC3A1BDA1791}" destId="{0952C3D6-59BA-4B4A-9B31-877B12AFAD8B}" srcOrd="1" destOrd="0" presId="urn:microsoft.com/office/officeart/2005/8/layout/hierarchy1"/>
    <dgm:cxn modelId="{8CB9D3CF-BCED-424A-AD5B-5B1CBC5122B0}" type="presParOf" srcId="{1610D050-3F41-4E30-8A97-2598F6F69763}" destId="{BFD20F38-F103-4352-A030-89A22F99FD7B}" srcOrd="2" destOrd="0" presId="urn:microsoft.com/office/officeart/2005/8/layout/hierarchy1"/>
    <dgm:cxn modelId="{4BD5DDDD-285C-431B-A5D7-ACB74108CE80}" type="presParOf" srcId="{1610D050-3F41-4E30-8A97-2598F6F69763}" destId="{C38E21E0-1825-4D15-8F51-05AABB4D30BC}" srcOrd="3" destOrd="0" presId="urn:microsoft.com/office/officeart/2005/8/layout/hierarchy1"/>
    <dgm:cxn modelId="{130A7C64-C4BF-460B-8495-00310A38843F}" type="presParOf" srcId="{C38E21E0-1825-4D15-8F51-05AABB4D30BC}" destId="{39659BCA-6C8D-4066-958D-68CC51F96CA5}" srcOrd="0" destOrd="0" presId="urn:microsoft.com/office/officeart/2005/8/layout/hierarchy1"/>
    <dgm:cxn modelId="{9AA66829-30C9-4250-B582-8248BA81BC51}" type="presParOf" srcId="{39659BCA-6C8D-4066-958D-68CC51F96CA5}" destId="{886BDA63-8CDB-4DBA-832E-6509BE96100A}" srcOrd="0" destOrd="0" presId="urn:microsoft.com/office/officeart/2005/8/layout/hierarchy1"/>
    <dgm:cxn modelId="{15306607-C5B5-4E8E-AFF0-F74CC1252BE2}" type="presParOf" srcId="{39659BCA-6C8D-4066-958D-68CC51F96CA5}" destId="{00AA8D04-419F-4438-BA3F-87203EADBE3E}" srcOrd="1" destOrd="0" presId="urn:microsoft.com/office/officeart/2005/8/layout/hierarchy1"/>
    <dgm:cxn modelId="{EB9D23A9-3C87-48F6-B9FC-FD7ACFF5B36C}" type="presParOf" srcId="{C38E21E0-1825-4D15-8F51-05AABB4D30BC}" destId="{3DF0983A-F225-4836-AA5A-7DCFE12D7D3F}" srcOrd="1" destOrd="0" presId="urn:microsoft.com/office/officeart/2005/8/layout/hierarchy1"/>
    <dgm:cxn modelId="{3F2D81B3-305E-4112-9FE9-C7AADE2411AB}" type="presParOf" srcId="{1610D050-3F41-4E30-8A97-2598F6F69763}" destId="{80825657-C120-4FF8-9CD8-FF83B192FEDF}" srcOrd="4" destOrd="0" presId="urn:microsoft.com/office/officeart/2005/8/layout/hierarchy1"/>
    <dgm:cxn modelId="{686039AD-8425-4FDD-830C-2CDB8DAC1267}" type="presParOf" srcId="{1610D050-3F41-4E30-8A97-2598F6F69763}" destId="{2AD421BB-1642-4EB5-BF36-3590F94AE635}" srcOrd="5" destOrd="0" presId="urn:microsoft.com/office/officeart/2005/8/layout/hierarchy1"/>
    <dgm:cxn modelId="{F9EACB65-9F7B-4A85-AB3A-A9642E9EDDFF}" type="presParOf" srcId="{2AD421BB-1642-4EB5-BF36-3590F94AE635}" destId="{D6E93959-AEA1-4BEA-8C3F-0AF266FAA1E6}" srcOrd="0" destOrd="0" presId="urn:microsoft.com/office/officeart/2005/8/layout/hierarchy1"/>
    <dgm:cxn modelId="{444463EF-8577-40A6-941E-49A90429B7F4}" type="presParOf" srcId="{D6E93959-AEA1-4BEA-8C3F-0AF266FAA1E6}" destId="{24E55F7D-F4D7-48BF-816D-25A19180D417}" srcOrd="0" destOrd="0" presId="urn:microsoft.com/office/officeart/2005/8/layout/hierarchy1"/>
    <dgm:cxn modelId="{05CA69D9-2A4E-4115-8A7F-BC7B682C6F60}" type="presParOf" srcId="{D6E93959-AEA1-4BEA-8C3F-0AF266FAA1E6}" destId="{0A0C4FCE-66AC-49EA-A5D7-A58B7C9F3929}" srcOrd="1" destOrd="0" presId="urn:microsoft.com/office/officeart/2005/8/layout/hierarchy1"/>
    <dgm:cxn modelId="{AC271D70-E30B-432A-912F-990F8181B655}" type="presParOf" srcId="{2AD421BB-1642-4EB5-BF36-3590F94AE635}" destId="{24AA8850-1BDF-4557-A6EB-BD4B707B6E1D}" srcOrd="1" destOrd="0" presId="urn:microsoft.com/office/officeart/2005/8/layout/hierarchy1"/>
    <dgm:cxn modelId="{B272002C-5B5B-457B-9D15-8C2C2E5C9846}" type="presParOf" srcId="{1610D050-3F41-4E30-8A97-2598F6F69763}" destId="{16859AF2-7FFB-4628-9111-ECC3EFF30FCA}" srcOrd="6" destOrd="0" presId="urn:microsoft.com/office/officeart/2005/8/layout/hierarchy1"/>
    <dgm:cxn modelId="{9066B4EC-B43D-4ADB-A63F-613ECAACA8FD}" type="presParOf" srcId="{1610D050-3F41-4E30-8A97-2598F6F69763}" destId="{617CAB3F-E8C6-433B-AD08-27E777364BFD}" srcOrd="7" destOrd="0" presId="urn:microsoft.com/office/officeart/2005/8/layout/hierarchy1"/>
    <dgm:cxn modelId="{5A1D6ADB-03C5-41E9-903D-FF5F34D0567E}" type="presParOf" srcId="{617CAB3F-E8C6-433B-AD08-27E777364BFD}" destId="{C779FCD3-AFD0-40AC-BD02-BB2178879378}" srcOrd="0" destOrd="0" presId="urn:microsoft.com/office/officeart/2005/8/layout/hierarchy1"/>
    <dgm:cxn modelId="{A38D0420-7426-4FB3-A821-B97AD54D530A}" type="presParOf" srcId="{C779FCD3-AFD0-40AC-BD02-BB2178879378}" destId="{E7B2047F-4111-4512-8014-021CFF126704}" srcOrd="0" destOrd="0" presId="urn:microsoft.com/office/officeart/2005/8/layout/hierarchy1"/>
    <dgm:cxn modelId="{D92A2E51-912B-4383-91CA-120BB1AA65B0}" type="presParOf" srcId="{C779FCD3-AFD0-40AC-BD02-BB2178879378}" destId="{E6565705-B6BE-4828-9024-B8E848F0F8F4}" srcOrd="1" destOrd="0" presId="urn:microsoft.com/office/officeart/2005/8/layout/hierarchy1"/>
    <dgm:cxn modelId="{9604EAD7-FBAA-461E-9E66-B7F419DCE7C9}" type="presParOf" srcId="{617CAB3F-E8C6-433B-AD08-27E777364BFD}" destId="{FE3B1624-4596-4428-8804-A2F4CCF7EC81}" srcOrd="1" destOrd="0" presId="urn:microsoft.com/office/officeart/2005/8/layout/hierarchy1"/>
    <dgm:cxn modelId="{0F86C6B8-54F3-4E28-9A50-5566ABF016AA}" type="presParOf" srcId="{FE3B1624-4596-4428-8804-A2F4CCF7EC81}" destId="{AE0B28EB-D1E0-4D15-8B36-CCD489B66CB3}" srcOrd="0" destOrd="0" presId="urn:microsoft.com/office/officeart/2005/8/layout/hierarchy1"/>
    <dgm:cxn modelId="{1B84B40A-5889-4B52-9BFE-4FAA9494416A}" type="presParOf" srcId="{FE3B1624-4596-4428-8804-A2F4CCF7EC81}" destId="{9849582E-34D2-419F-B4F1-1D4F56CE20B9}" srcOrd="1" destOrd="0" presId="urn:microsoft.com/office/officeart/2005/8/layout/hierarchy1"/>
    <dgm:cxn modelId="{6EAEAC63-78EB-4270-A0AE-3884BD4B8FA2}" type="presParOf" srcId="{9849582E-34D2-419F-B4F1-1D4F56CE20B9}" destId="{44D0E89F-F4F5-4788-9E48-188043E8929A}" srcOrd="0" destOrd="0" presId="urn:microsoft.com/office/officeart/2005/8/layout/hierarchy1"/>
    <dgm:cxn modelId="{CE93E16A-BE59-401F-B686-D19F815AFAC0}" type="presParOf" srcId="{44D0E89F-F4F5-4788-9E48-188043E8929A}" destId="{B5680059-DD48-4E8D-90E8-8D3BA02E2AE3}" srcOrd="0" destOrd="0" presId="urn:microsoft.com/office/officeart/2005/8/layout/hierarchy1"/>
    <dgm:cxn modelId="{7D10D7A2-659B-4764-82D4-1583BBFC57DC}" type="presParOf" srcId="{44D0E89F-F4F5-4788-9E48-188043E8929A}" destId="{E5A12B04-93F7-4793-B076-BE576137E426}" srcOrd="1" destOrd="0" presId="urn:microsoft.com/office/officeart/2005/8/layout/hierarchy1"/>
    <dgm:cxn modelId="{312AE8A8-621A-4438-A79A-E2B0BC4EA82C}" type="presParOf" srcId="{9849582E-34D2-419F-B4F1-1D4F56CE20B9}" destId="{529DF5EC-79A8-42E6-8508-4E09900B7D23}" srcOrd="1" destOrd="0" presId="urn:microsoft.com/office/officeart/2005/8/layout/hierarchy1"/>
    <dgm:cxn modelId="{9364DD33-651C-4BF2-B268-20D6D6F592BA}" type="presParOf" srcId="{529DF5EC-79A8-42E6-8508-4E09900B7D23}" destId="{FE9292A5-7777-4652-8118-465E8784E60B}" srcOrd="0" destOrd="0" presId="urn:microsoft.com/office/officeart/2005/8/layout/hierarchy1"/>
    <dgm:cxn modelId="{485C6A30-40DB-4C20-82EA-5EBF671859A4}" type="presParOf" srcId="{529DF5EC-79A8-42E6-8508-4E09900B7D23}" destId="{95A82900-D01C-4791-B3F2-83184F3351AD}" srcOrd="1" destOrd="0" presId="urn:microsoft.com/office/officeart/2005/8/layout/hierarchy1"/>
    <dgm:cxn modelId="{67AFB7FB-8525-44D0-8142-BA4C58B43106}" type="presParOf" srcId="{95A82900-D01C-4791-B3F2-83184F3351AD}" destId="{EEC86746-7B18-4A7C-8A37-4F597CB2F14B}" srcOrd="0" destOrd="0" presId="urn:microsoft.com/office/officeart/2005/8/layout/hierarchy1"/>
    <dgm:cxn modelId="{5092895E-56EF-4649-BE9A-F1078CAF5F8F}" type="presParOf" srcId="{EEC86746-7B18-4A7C-8A37-4F597CB2F14B}" destId="{E9A8E5DD-8A28-4451-92D5-4D0A7DADB070}" srcOrd="0" destOrd="0" presId="urn:microsoft.com/office/officeart/2005/8/layout/hierarchy1"/>
    <dgm:cxn modelId="{CE88EAAC-7F1D-46C3-B9BB-21B52523D6C2}" type="presParOf" srcId="{EEC86746-7B18-4A7C-8A37-4F597CB2F14B}" destId="{256EA029-4AB3-46E7-A781-3A21A04964AF}" srcOrd="1" destOrd="0" presId="urn:microsoft.com/office/officeart/2005/8/layout/hierarchy1"/>
    <dgm:cxn modelId="{2EB50D22-0638-4ECB-864F-FB3DEEC9323B}" type="presParOf" srcId="{95A82900-D01C-4791-B3F2-83184F3351AD}" destId="{04BEEA62-B484-4881-83B7-9AE0FC7147F8}" srcOrd="1" destOrd="0" presId="urn:microsoft.com/office/officeart/2005/8/layout/hierarchy1"/>
    <dgm:cxn modelId="{DC5C164F-AFCA-403C-A9A8-89DB417F82DA}" type="presParOf" srcId="{529DF5EC-79A8-42E6-8508-4E09900B7D23}" destId="{02759113-7653-4FDD-A23D-FC3B47F8E146}" srcOrd="2" destOrd="0" presId="urn:microsoft.com/office/officeart/2005/8/layout/hierarchy1"/>
    <dgm:cxn modelId="{7C106665-E93C-451F-8545-C2C81301FBD9}" type="presParOf" srcId="{529DF5EC-79A8-42E6-8508-4E09900B7D23}" destId="{68049367-DA65-41E1-B765-A8704B96AB08}" srcOrd="3" destOrd="0" presId="urn:microsoft.com/office/officeart/2005/8/layout/hierarchy1"/>
    <dgm:cxn modelId="{6C4259CC-B4BA-429E-B3EB-B52C6B31CD58}" type="presParOf" srcId="{68049367-DA65-41E1-B765-A8704B96AB08}" destId="{AA9A137F-6A41-4737-BCDB-EE28296FB023}" srcOrd="0" destOrd="0" presId="urn:microsoft.com/office/officeart/2005/8/layout/hierarchy1"/>
    <dgm:cxn modelId="{47E3879C-F292-4677-BE1B-F679E4B6B6D0}" type="presParOf" srcId="{AA9A137F-6A41-4737-BCDB-EE28296FB023}" destId="{B7C87D0F-A5E6-4A1C-BC7F-010ABBF7C60D}" srcOrd="0" destOrd="0" presId="urn:microsoft.com/office/officeart/2005/8/layout/hierarchy1"/>
    <dgm:cxn modelId="{7E28F135-56D4-4CF2-A8F5-7E4CF4EB2F79}" type="presParOf" srcId="{AA9A137F-6A41-4737-BCDB-EE28296FB023}" destId="{D4A8ACCD-0E70-4C5E-95AF-D87B5A1F7CB9}" srcOrd="1" destOrd="0" presId="urn:microsoft.com/office/officeart/2005/8/layout/hierarchy1"/>
    <dgm:cxn modelId="{383FB125-F74A-44A4-B1DD-ED284AB0FEFE}" type="presParOf" srcId="{68049367-DA65-41E1-B765-A8704B96AB08}" destId="{7390C663-DF14-46B3-83FD-E6D53F21EC31}" srcOrd="1" destOrd="0" presId="urn:microsoft.com/office/officeart/2005/8/layout/hierarchy1"/>
    <dgm:cxn modelId="{3C4C4B1D-B2BB-4872-8A1C-53427833E832}" type="presParOf" srcId="{529DF5EC-79A8-42E6-8508-4E09900B7D23}" destId="{D3E80F58-FD66-4AE1-A7CD-534C83E7EC66}" srcOrd="4" destOrd="0" presId="urn:microsoft.com/office/officeart/2005/8/layout/hierarchy1"/>
    <dgm:cxn modelId="{232EBD08-8575-490E-A201-79BEB3138729}" type="presParOf" srcId="{529DF5EC-79A8-42E6-8508-4E09900B7D23}" destId="{871FCB04-C87B-4307-BCD1-4115107AF3FA}" srcOrd="5" destOrd="0" presId="urn:microsoft.com/office/officeart/2005/8/layout/hierarchy1"/>
    <dgm:cxn modelId="{3F823E4C-E28F-4478-88A6-621BBE13429B}" type="presParOf" srcId="{871FCB04-C87B-4307-BCD1-4115107AF3FA}" destId="{4FC712A5-CBFA-4010-979A-765187603FF8}" srcOrd="0" destOrd="0" presId="urn:microsoft.com/office/officeart/2005/8/layout/hierarchy1"/>
    <dgm:cxn modelId="{F211AA62-2B31-421E-A3F7-C99EE52C3E12}" type="presParOf" srcId="{4FC712A5-CBFA-4010-979A-765187603FF8}" destId="{AAE2E034-8F66-4EAA-9869-130C761D4DE6}" srcOrd="0" destOrd="0" presId="urn:microsoft.com/office/officeart/2005/8/layout/hierarchy1"/>
    <dgm:cxn modelId="{E3AF1301-244D-45EC-B1D6-A5ACD1C6BBA1}" type="presParOf" srcId="{4FC712A5-CBFA-4010-979A-765187603FF8}" destId="{89225BB1-5CDB-4690-A195-B3EEAB9D4926}" srcOrd="1" destOrd="0" presId="urn:microsoft.com/office/officeart/2005/8/layout/hierarchy1"/>
    <dgm:cxn modelId="{D32D92F3-3A3A-4E94-8478-7B5F399F443D}" type="presParOf" srcId="{871FCB04-C87B-4307-BCD1-4115107AF3FA}" destId="{9CE45B5C-0B45-4076-81B1-8CEF43DA050B}" srcOrd="1" destOrd="0" presId="urn:microsoft.com/office/officeart/2005/8/layout/hierarchy1"/>
    <dgm:cxn modelId="{03BDADA7-7F98-4745-8355-8CA3ABED821C}" type="presParOf" srcId="{1610D050-3F41-4E30-8A97-2598F6F69763}" destId="{3D77DA29-D914-4556-B839-661C84B36125}" srcOrd="8" destOrd="0" presId="urn:microsoft.com/office/officeart/2005/8/layout/hierarchy1"/>
    <dgm:cxn modelId="{DB5BC7C6-CF2B-4A2E-8E30-56F848224929}" type="presParOf" srcId="{1610D050-3F41-4E30-8A97-2598F6F69763}" destId="{D16DC5A7-36C8-457B-BCA6-EC046048F7F2}" srcOrd="9" destOrd="0" presId="urn:microsoft.com/office/officeart/2005/8/layout/hierarchy1"/>
    <dgm:cxn modelId="{FE929902-F456-4B6B-A276-494519163CE4}" type="presParOf" srcId="{D16DC5A7-36C8-457B-BCA6-EC046048F7F2}" destId="{03F03DC3-0EE7-4296-8936-53D315EDA615}" srcOrd="0" destOrd="0" presId="urn:microsoft.com/office/officeart/2005/8/layout/hierarchy1"/>
    <dgm:cxn modelId="{5B81E618-29E4-43AB-8970-BF0A303A5744}" type="presParOf" srcId="{03F03DC3-0EE7-4296-8936-53D315EDA615}" destId="{26A07E4E-AE9A-462F-9F65-921A9F8B2610}" srcOrd="0" destOrd="0" presId="urn:microsoft.com/office/officeart/2005/8/layout/hierarchy1"/>
    <dgm:cxn modelId="{F19B6461-2E77-4CEB-B112-73E1E33974AF}" type="presParOf" srcId="{03F03DC3-0EE7-4296-8936-53D315EDA615}" destId="{CE594BC7-C7D2-4800-ABD1-9904E8C6A353}" srcOrd="1" destOrd="0" presId="urn:microsoft.com/office/officeart/2005/8/layout/hierarchy1"/>
    <dgm:cxn modelId="{C7142306-C2B1-4D6C-8096-D05E5BF76B7E}" type="presParOf" srcId="{D16DC5A7-36C8-457B-BCA6-EC046048F7F2}" destId="{4DE0D49C-64E1-4EA5-A708-5A0C6E526AEA}" srcOrd="1" destOrd="0" presId="urn:microsoft.com/office/officeart/2005/8/layout/hierarchy1"/>
    <dgm:cxn modelId="{8114D826-F1BB-4DBC-90DB-727A13D7BA5B}" type="presParOf" srcId="{1610D050-3F41-4E30-8A97-2598F6F69763}" destId="{A6F1B35D-E8E9-404E-864D-8A3D044E4736}" srcOrd="10" destOrd="0" presId="urn:microsoft.com/office/officeart/2005/8/layout/hierarchy1"/>
    <dgm:cxn modelId="{7031080E-64A8-421F-B9A8-E9FEDE31BC49}" type="presParOf" srcId="{1610D050-3F41-4E30-8A97-2598F6F69763}" destId="{E69B8029-C33F-4F1D-90D6-BF4CE4866AA4}" srcOrd="11" destOrd="0" presId="urn:microsoft.com/office/officeart/2005/8/layout/hierarchy1"/>
    <dgm:cxn modelId="{3F6F370A-8E63-415C-8A25-A89754EBECF3}" type="presParOf" srcId="{E69B8029-C33F-4F1D-90D6-BF4CE4866AA4}" destId="{518277A0-5281-492E-B066-F8B26C49D0E5}" srcOrd="0" destOrd="0" presId="urn:microsoft.com/office/officeart/2005/8/layout/hierarchy1"/>
    <dgm:cxn modelId="{57766D7E-7633-47AB-BAF0-28971D779FD9}" type="presParOf" srcId="{518277A0-5281-492E-B066-F8B26C49D0E5}" destId="{59B57A96-3363-4924-ACFF-1C3B4B897377}" srcOrd="0" destOrd="0" presId="urn:microsoft.com/office/officeart/2005/8/layout/hierarchy1"/>
    <dgm:cxn modelId="{20EE88CA-2DBE-400B-954A-98A26070171C}" type="presParOf" srcId="{518277A0-5281-492E-B066-F8B26C49D0E5}" destId="{423293A3-C86B-490C-B996-5DE9D15A982A}" srcOrd="1" destOrd="0" presId="urn:microsoft.com/office/officeart/2005/8/layout/hierarchy1"/>
    <dgm:cxn modelId="{5BE1535D-9345-4408-B77A-FDF96A8EE7E0}" type="presParOf" srcId="{E69B8029-C33F-4F1D-90D6-BF4CE4866AA4}" destId="{D6B1D610-905A-4ABA-9019-5DF1341F1812}"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66C99-0D45-4237-8C2B-9461B65941F6}">
      <dsp:nvSpPr>
        <dsp:cNvPr id="0" name=""/>
        <dsp:cNvSpPr/>
      </dsp:nvSpPr>
      <dsp:spPr>
        <a:xfrm>
          <a:off x="364506" y="204863"/>
          <a:ext cx="2840745" cy="2840745"/>
        </a:xfrm>
        <a:prstGeom prst="pie">
          <a:avLst>
            <a:gd name="adj1" fmla="val 16200000"/>
            <a:gd name="adj2" fmla="val 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tr-TR" sz="1600" b="1" kern="1200" dirty="0"/>
            <a:t>ÖNLEM; </a:t>
          </a:r>
          <a:r>
            <a:rPr lang="tr-TR" sz="1200" kern="1200" dirty="0">
              <a:solidFill>
                <a:schemeClr val="bg1">
                  <a:lumMod val="95000"/>
                </a:schemeClr>
              </a:solidFill>
            </a:rPr>
            <a:t>Ölçmeyle saptanan hedeften sapmayı</a:t>
          </a:r>
        </a:p>
        <a:p>
          <a:pPr marL="0" lvl="0" indent="0" algn="l" defTabSz="711200">
            <a:lnSpc>
              <a:spcPct val="90000"/>
            </a:lnSpc>
            <a:spcBef>
              <a:spcPct val="0"/>
            </a:spcBef>
            <a:spcAft>
              <a:spcPct val="35000"/>
            </a:spcAft>
            <a:buNone/>
          </a:pPr>
          <a:r>
            <a:rPr lang="tr-TR" sz="1200" kern="1200" dirty="0">
              <a:solidFill>
                <a:schemeClr val="bg1">
                  <a:lumMod val="95000"/>
                </a:schemeClr>
              </a:solidFill>
            </a:rPr>
            <a:t> düzelt</a:t>
          </a:r>
        </a:p>
        <a:p>
          <a:pPr marL="0" lvl="0" indent="0" algn="ctr" defTabSz="711200">
            <a:lnSpc>
              <a:spcPct val="90000"/>
            </a:lnSpc>
            <a:spcBef>
              <a:spcPct val="0"/>
            </a:spcBef>
            <a:spcAft>
              <a:spcPct val="35000"/>
            </a:spcAft>
            <a:buNone/>
          </a:pPr>
          <a:endParaRPr lang="tr-TR" sz="800" kern="1200" dirty="0"/>
        </a:p>
      </dsp:txBody>
      <dsp:txXfrm>
        <a:off x="1872468" y="793641"/>
        <a:ext cx="1048370" cy="777823"/>
      </dsp:txXfrm>
    </dsp:sp>
    <dsp:sp modelId="{A6875AA3-3E4B-4C2A-8DFA-75D2A886625C}">
      <dsp:nvSpPr>
        <dsp:cNvPr id="0" name=""/>
        <dsp:cNvSpPr/>
      </dsp:nvSpPr>
      <dsp:spPr>
        <a:xfrm>
          <a:off x="364506" y="300231"/>
          <a:ext cx="2840745" cy="2840745"/>
        </a:xfrm>
        <a:prstGeom prst="pie">
          <a:avLst>
            <a:gd name="adj1" fmla="val 0"/>
            <a:gd name="adj2" fmla="val 540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711200">
            <a:lnSpc>
              <a:spcPct val="90000"/>
            </a:lnSpc>
            <a:spcBef>
              <a:spcPct val="0"/>
            </a:spcBef>
            <a:spcAft>
              <a:spcPct val="35000"/>
            </a:spcAft>
            <a:buNone/>
          </a:pPr>
          <a:endParaRPr lang="tr-TR" sz="1200" b="1" kern="1200" dirty="0"/>
        </a:p>
        <a:p>
          <a:pPr marL="0" lvl="0" indent="0" algn="l" defTabSz="711200">
            <a:lnSpc>
              <a:spcPct val="90000"/>
            </a:lnSpc>
            <a:spcBef>
              <a:spcPct val="0"/>
            </a:spcBef>
            <a:spcAft>
              <a:spcPct val="35000"/>
            </a:spcAft>
            <a:buNone/>
          </a:pPr>
          <a:r>
            <a:rPr lang="tr-TR" sz="1600" b="1" kern="1200" dirty="0"/>
            <a:t>PLANLA; </a:t>
          </a:r>
          <a:r>
            <a:rPr lang="tr-TR" sz="1000" kern="1200" dirty="0"/>
            <a:t>İhtiyaç analizi ve kaynaklarınıza göre paydaş beklentileri karşılayacak planlama yap</a:t>
          </a:r>
          <a:endParaRPr lang="tr-TR" sz="1000" b="1" kern="1200" dirty="0"/>
        </a:p>
      </dsp:txBody>
      <dsp:txXfrm>
        <a:off x="1872468" y="1774375"/>
        <a:ext cx="1048370" cy="777823"/>
      </dsp:txXfrm>
    </dsp:sp>
    <dsp:sp modelId="{73B5279A-4463-417C-97F2-72A3B45B0502}">
      <dsp:nvSpPr>
        <dsp:cNvPr id="0" name=""/>
        <dsp:cNvSpPr/>
      </dsp:nvSpPr>
      <dsp:spPr>
        <a:xfrm>
          <a:off x="269138" y="300231"/>
          <a:ext cx="2840745" cy="2840745"/>
        </a:xfrm>
        <a:prstGeom prst="pie">
          <a:avLst>
            <a:gd name="adj1" fmla="val 5400000"/>
            <a:gd name="adj2" fmla="val 1080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914400">
            <a:lnSpc>
              <a:spcPct val="100000"/>
            </a:lnSpc>
            <a:spcBef>
              <a:spcPct val="0"/>
            </a:spcBef>
            <a:spcAft>
              <a:spcPts val="0"/>
            </a:spcAft>
            <a:buNone/>
          </a:pPr>
          <a:endParaRPr lang="tr-TR" sz="1600" b="1" kern="1200" dirty="0"/>
        </a:p>
        <a:p>
          <a:pPr marL="0" lvl="0" indent="0" algn="r" defTabSz="914400">
            <a:lnSpc>
              <a:spcPct val="100000"/>
            </a:lnSpc>
            <a:spcBef>
              <a:spcPct val="0"/>
            </a:spcBef>
            <a:spcAft>
              <a:spcPts val="0"/>
            </a:spcAft>
            <a:buNone/>
          </a:pPr>
          <a:r>
            <a:rPr lang="tr-TR" sz="1600" b="1" kern="1200" dirty="0"/>
            <a:t>UYGULA; </a:t>
          </a:r>
          <a:r>
            <a:rPr lang="tr-TR" sz="1000" kern="1200" dirty="0"/>
            <a:t>Hedeflere ulaştıracak faaliyetleri, uygun süreç ve sorumluları ile uygula</a:t>
          </a:r>
        </a:p>
      </dsp:txBody>
      <dsp:txXfrm>
        <a:off x="553551" y="1774375"/>
        <a:ext cx="1048370" cy="777823"/>
      </dsp:txXfrm>
    </dsp:sp>
    <dsp:sp modelId="{FD326328-9CF1-4587-80EE-16D77AF19EDE}">
      <dsp:nvSpPr>
        <dsp:cNvPr id="0" name=""/>
        <dsp:cNvSpPr/>
      </dsp:nvSpPr>
      <dsp:spPr>
        <a:xfrm>
          <a:off x="269138" y="204863"/>
          <a:ext cx="2840745" cy="2840745"/>
        </a:xfrm>
        <a:prstGeom prst="pie">
          <a:avLst>
            <a:gd name="adj1" fmla="val 108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r" defTabSz="711200">
            <a:lnSpc>
              <a:spcPct val="90000"/>
            </a:lnSpc>
            <a:spcBef>
              <a:spcPct val="0"/>
            </a:spcBef>
            <a:spcAft>
              <a:spcPct val="35000"/>
            </a:spcAft>
            <a:buNone/>
          </a:pPr>
          <a:r>
            <a:rPr lang="tr-TR" sz="1600" b="1" kern="1200" dirty="0"/>
            <a:t>KONTROL ; </a:t>
          </a:r>
          <a:r>
            <a:rPr lang="tr-TR" sz="900" kern="1200" dirty="0"/>
            <a:t>Faaliyetlerin sonuçlarını ve paydaş beklentilerini karşılama düzeyini sistematik biçimde ölç; </a:t>
          </a:r>
        </a:p>
        <a:p>
          <a:pPr marL="0" lvl="0" indent="0" algn="ctr" defTabSz="711200">
            <a:lnSpc>
              <a:spcPct val="90000"/>
            </a:lnSpc>
            <a:spcBef>
              <a:spcPct val="0"/>
            </a:spcBef>
            <a:spcAft>
              <a:spcPct val="35000"/>
            </a:spcAft>
            <a:buNone/>
          </a:pPr>
          <a:endParaRPr lang="tr-TR" sz="900" kern="1200" dirty="0"/>
        </a:p>
      </dsp:txBody>
      <dsp:txXfrm>
        <a:off x="553551" y="793641"/>
        <a:ext cx="1048370" cy="777823"/>
      </dsp:txXfrm>
    </dsp:sp>
    <dsp:sp modelId="{D2492824-099F-4090-A42D-43B80B4BBDD5}">
      <dsp:nvSpPr>
        <dsp:cNvPr id="0" name=""/>
        <dsp:cNvSpPr/>
      </dsp:nvSpPr>
      <dsp:spPr>
        <a:xfrm>
          <a:off x="188650" y="29007"/>
          <a:ext cx="3192456" cy="3192456"/>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05BDCA-5049-45BA-A35D-6C10FDD88B15}">
      <dsp:nvSpPr>
        <dsp:cNvPr id="0" name=""/>
        <dsp:cNvSpPr/>
      </dsp:nvSpPr>
      <dsp:spPr>
        <a:xfrm>
          <a:off x="188650" y="124375"/>
          <a:ext cx="3192456" cy="3192456"/>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16A475-7AF1-49EB-B30D-FEC26C3A39C6}">
      <dsp:nvSpPr>
        <dsp:cNvPr id="0" name=""/>
        <dsp:cNvSpPr/>
      </dsp:nvSpPr>
      <dsp:spPr>
        <a:xfrm>
          <a:off x="93282" y="124375"/>
          <a:ext cx="3192456" cy="3192456"/>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420E6C-9660-4F91-BF9F-A84387B8783A}">
      <dsp:nvSpPr>
        <dsp:cNvPr id="0" name=""/>
        <dsp:cNvSpPr/>
      </dsp:nvSpPr>
      <dsp:spPr>
        <a:xfrm>
          <a:off x="93282" y="29007"/>
          <a:ext cx="3192456" cy="3192456"/>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3CA48-18A7-43F5-B3FE-1C03E47ACFDE}">
      <dsp:nvSpPr>
        <dsp:cNvPr id="0" name=""/>
        <dsp:cNvSpPr/>
      </dsp:nvSpPr>
      <dsp:spPr>
        <a:xfrm>
          <a:off x="7143" y="1001183"/>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kern="1200" dirty="0"/>
            <a:t>2020-2022 </a:t>
          </a:r>
          <a:r>
            <a:rPr lang="tr-TR" sz="1100" kern="1200" dirty="0">
              <a:solidFill>
                <a:srgbClr val="FFFF00"/>
              </a:solidFill>
            </a:rPr>
            <a:t>Öz-Akran </a:t>
          </a:r>
          <a:r>
            <a:rPr lang="tr-TR" sz="1100" kern="1200" dirty="0" err="1">
              <a:solidFill>
                <a:srgbClr val="FFFF00"/>
              </a:solidFill>
            </a:rPr>
            <a:t>Değ</a:t>
          </a:r>
          <a:r>
            <a:rPr lang="tr-TR" sz="1100" kern="1200" dirty="0" err="1"/>
            <a:t>’den</a:t>
          </a:r>
          <a:r>
            <a:rPr lang="tr-TR" sz="1100" kern="1200" dirty="0"/>
            <a:t> çıkan </a:t>
          </a:r>
          <a:r>
            <a:rPr lang="tr-TR" sz="1100" kern="1200" dirty="0">
              <a:solidFill>
                <a:srgbClr val="FFFF00"/>
              </a:solidFill>
            </a:rPr>
            <a:t>iyileştirmeye açık yanlar </a:t>
          </a:r>
          <a:r>
            <a:rPr lang="tr-TR" sz="1100" kern="1200" dirty="0"/>
            <a:t>+ Bazı lisans birimlerinde </a:t>
          </a:r>
          <a:r>
            <a:rPr lang="tr-TR" sz="1100" kern="1200" dirty="0">
              <a:solidFill>
                <a:srgbClr val="FFFF00"/>
              </a:solidFill>
            </a:rPr>
            <a:t>CBİKO </a:t>
          </a:r>
          <a:r>
            <a:rPr lang="tr-TR" sz="1100" kern="1200" dirty="0" err="1">
              <a:solidFill>
                <a:srgbClr val="FFFF00"/>
              </a:solidFill>
            </a:rPr>
            <a:t>Üni</a:t>
          </a:r>
          <a:r>
            <a:rPr lang="tr-TR" sz="1100" kern="1200" dirty="0">
              <a:solidFill>
                <a:srgbClr val="FFFF00"/>
              </a:solidFill>
            </a:rPr>
            <a:t>-Veri</a:t>
          </a:r>
          <a:r>
            <a:rPr lang="tr-TR" sz="1100" kern="1200" dirty="0"/>
            <a:t> İyileştirme planları</a:t>
          </a:r>
        </a:p>
      </dsp:txBody>
      <dsp:txXfrm>
        <a:off x="44665" y="1038705"/>
        <a:ext cx="2060143" cy="1206068"/>
      </dsp:txXfrm>
    </dsp:sp>
    <dsp:sp modelId="{4EA23EDA-D00D-479B-AD3A-E64D93ED4ECE}">
      <dsp:nvSpPr>
        <dsp:cNvPr id="0" name=""/>
        <dsp:cNvSpPr/>
      </dsp:nvSpPr>
      <dsp:spPr>
        <a:xfrm>
          <a:off x="2330227" y="1376976"/>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tr-TR" sz="900" kern="1200"/>
        </a:p>
      </dsp:txBody>
      <dsp:txXfrm>
        <a:off x="2330227" y="1482881"/>
        <a:ext cx="316861" cy="317716"/>
      </dsp:txXfrm>
    </dsp:sp>
    <dsp:sp modelId="{00EBCB1C-A23A-4438-89BC-30CDBA803BDC}">
      <dsp:nvSpPr>
        <dsp:cNvPr id="0" name=""/>
        <dsp:cNvSpPr/>
      </dsp:nvSpPr>
      <dsp:spPr>
        <a:xfrm>
          <a:off x="2996406" y="1001183"/>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kern="1200" dirty="0"/>
            <a:t>Fakülte/ AR-</a:t>
          </a:r>
          <a:r>
            <a:rPr lang="tr-TR" sz="1100" kern="1200" dirty="0" err="1"/>
            <a:t>Ge</a:t>
          </a:r>
          <a:r>
            <a:rPr lang="tr-TR" sz="1100" kern="1200" dirty="0"/>
            <a:t> Merkez </a:t>
          </a:r>
          <a:r>
            <a:rPr lang="tr-TR" sz="1100" kern="1200" dirty="0">
              <a:solidFill>
                <a:srgbClr val="FFFF00"/>
              </a:solidFill>
            </a:rPr>
            <a:t>Kalite Komisyonunda </a:t>
          </a:r>
          <a:r>
            <a:rPr lang="tr-TR" sz="1100" kern="1200" dirty="0"/>
            <a:t>değerlendirilip Eylem planı şekline bağlanması </a:t>
          </a:r>
        </a:p>
      </dsp:txBody>
      <dsp:txXfrm>
        <a:off x="3033928" y="1038705"/>
        <a:ext cx="2060143" cy="1206068"/>
      </dsp:txXfrm>
    </dsp:sp>
    <dsp:sp modelId="{A06175F7-CACC-42A8-90F3-75E0C0C1CF78}">
      <dsp:nvSpPr>
        <dsp:cNvPr id="0" name=""/>
        <dsp:cNvSpPr/>
      </dsp:nvSpPr>
      <dsp:spPr>
        <a:xfrm>
          <a:off x="5319490" y="1376976"/>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tr-TR" sz="900" kern="1200"/>
        </a:p>
      </dsp:txBody>
      <dsp:txXfrm>
        <a:off x="5319490" y="1482881"/>
        <a:ext cx="316861" cy="317716"/>
      </dsp:txXfrm>
    </dsp:sp>
    <dsp:sp modelId="{5D54DE02-B11A-43E0-A25A-146611CA68A6}">
      <dsp:nvSpPr>
        <dsp:cNvPr id="0" name=""/>
        <dsp:cNvSpPr/>
      </dsp:nvSpPr>
      <dsp:spPr>
        <a:xfrm>
          <a:off x="5985668" y="1001183"/>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kern="1200" dirty="0"/>
            <a:t>Fakülte/ AR-</a:t>
          </a:r>
          <a:r>
            <a:rPr lang="tr-TR" sz="1100" kern="1200" dirty="0" err="1"/>
            <a:t>Ge</a:t>
          </a:r>
          <a:r>
            <a:rPr lang="tr-TR" sz="1100" kern="1200" dirty="0"/>
            <a:t> Merkez </a:t>
          </a:r>
          <a:r>
            <a:rPr lang="tr-TR" sz="1100" kern="1200" dirty="0">
              <a:solidFill>
                <a:srgbClr val="FFFF00"/>
              </a:solidFill>
            </a:rPr>
            <a:t>Paydaş-Danışma Kurulunda </a:t>
          </a:r>
          <a:r>
            <a:rPr lang="tr-TR" sz="1100" kern="1200" dirty="0"/>
            <a:t>değerlendirilip Eylem planı şeklinin düzenlenerek zamana bağlanması </a:t>
          </a:r>
        </a:p>
      </dsp:txBody>
      <dsp:txXfrm>
        <a:off x="6023190" y="1038705"/>
        <a:ext cx="2060143" cy="1206068"/>
      </dsp:txXfrm>
    </dsp:sp>
    <dsp:sp modelId="{0F5B62D3-7878-4F31-9CD5-FC38D78F6A84}">
      <dsp:nvSpPr>
        <dsp:cNvPr id="0" name=""/>
        <dsp:cNvSpPr/>
      </dsp:nvSpPr>
      <dsp:spPr>
        <a:xfrm rot="5400000">
          <a:off x="6826932" y="2431759"/>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tr-TR" sz="900" kern="1200"/>
        </a:p>
      </dsp:txBody>
      <dsp:txXfrm rot="-5400000">
        <a:off x="6894404" y="2470192"/>
        <a:ext cx="317716" cy="316861"/>
      </dsp:txXfrm>
    </dsp:sp>
    <dsp:sp modelId="{A92BAB98-9877-4D47-B904-7BA14AAC5ADE}">
      <dsp:nvSpPr>
        <dsp:cNvPr id="0" name=""/>
        <dsp:cNvSpPr/>
      </dsp:nvSpPr>
      <dsp:spPr>
        <a:xfrm>
          <a:off x="5985668" y="3136371"/>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kern="1200" dirty="0">
              <a:solidFill>
                <a:srgbClr val="FFFF00"/>
              </a:solidFill>
            </a:rPr>
            <a:t>Senato</a:t>
          </a:r>
          <a:r>
            <a:rPr lang="tr-TR" sz="1100" kern="1200" dirty="0"/>
            <a:t> Huzurunda birim yöneticilerinin bu iyileştirmeleri </a:t>
          </a:r>
          <a:r>
            <a:rPr lang="tr-TR" sz="1100" kern="1200" dirty="0">
              <a:solidFill>
                <a:srgbClr val="FFFF00"/>
              </a:solidFill>
            </a:rPr>
            <a:t>sözlü sunumları</a:t>
          </a:r>
        </a:p>
      </dsp:txBody>
      <dsp:txXfrm>
        <a:off x="6023190" y="3173893"/>
        <a:ext cx="2060143" cy="1206068"/>
      </dsp:txXfrm>
    </dsp:sp>
    <dsp:sp modelId="{5079C373-5D6F-49E0-BD3F-130888747B68}">
      <dsp:nvSpPr>
        <dsp:cNvPr id="0" name=""/>
        <dsp:cNvSpPr/>
      </dsp:nvSpPr>
      <dsp:spPr>
        <a:xfrm rot="10800000">
          <a:off x="5345112" y="3512163"/>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tr-TR" sz="900" kern="1200"/>
        </a:p>
      </dsp:txBody>
      <dsp:txXfrm rot="10800000">
        <a:off x="5480910" y="3618068"/>
        <a:ext cx="316861" cy="317716"/>
      </dsp:txXfrm>
    </dsp:sp>
    <dsp:sp modelId="{F8077669-7192-4F3E-8D26-18A8C5B0E35B}">
      <dsp:nvSpPr>
        <dsp:cNvPr id="0" name=""/>
        <dsp:cNvSpPr/>
      </dsp:nvSpPr>
      <dsp:spPr>
        <a:xfrm>
          <a:off x="2996406" y="3136370"/>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kern="1200" dirty="0"/>
            <a:t>İki ay içinde bitirilebilen iyileştirmelerin Üniversite Kalite Komisyonuna iletilmesi ile KAP ekibine sunulabilmesinin sağlanması (Kal Kom sunusunda kanıt </a:t>
          </a:r>
          <a:r>
            <a:rPr lang="tr-TR" sz="1100" kern="1200" dirty="0" err="1"/>
            <a:t>olara</a:t>
          </a:r>
          <a:r>
            <a:rPr lang="tr-TR" sz="1100" kern="1200" dirty="0"/>
            <a:t> </a:t>
          </a:r>
          <a:r>
            <a:rPr lang="tr-TR" sz="1100" kern="1200" dirty="0">
              <a:solidFill>
                <a:srgbClr val="FFFF00"/>
              </a:solidFill>
            </a:rPr>
            <a:t>sunulabilmesi için slaytların </a:t>
          </a:r>
          <a:r>
            <a:rPr lang="tr-TR" sz="1100" kern="1200" dirty="0"/>
            <a:t>hazırlanması) </a:t>
          </a:r>
        </a:p>
      </dsp:txBody>
      <dsp:txXfrm>
        <a:off x="3033928" y="3173892"/>
        <a:ext cx="2060143" cy="1206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1B35D-E8E9-404E-864D-8A3D044E4736}">
      <dsp:nvSpPr>
        <dsp:cNvPr id="0" name=""/>
        <dsp:cNvSpPr/>
      </dsp:nvSpPr>
      <dsp:spPr>
        <a:xfrm>
          <a:off x="4916303" y="692656"/>
          <a:ext cx="3328000" cy="316765"/>
        </a:xfrm>
        <a:custGeom>
          <a:avLst/>
          <a:gdLst/>
          <a:ahLst/>
          <a:cxnLst/>
          <a:rect l="0" t="0" r="0" b="0"/>
          <a:pathLst>
            <a:path>
              <a:moveTo>
                <a:pt x="0" y="0"/>
              </a:moveTo>
              <a:lnTo>
                <a:pt x="0" y="215866"/>
              </a:lnTo>
              <a:lnTo>
                <a:pt x="3328000" y="215866"/>
              </a:lnTo>
              <a:lnTo>
                <a:pt x="3328000" y="316765"/>
              </a:lnTo>
            </a:path>
          </a:pathLst>
        </a:custGeom>
        <a:noFill/>
        <a:ln w="25400" cap="flat" cmpd="sng" algn="ctr">
          <a:solidFill>
            <a:sysClr val="windowText" lastClr="000000">
              <a:shade val="6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3D77DA29-D914-4556-B839-661C84B36125}">
      <dsp:nvSpPr>
        <dsp:cNvPr id="0" name=""/>
        <dsp:cNvSpPr/>
      </dsp:nvSpPr>
      <dsp:spPr>
        <a:xfrm>
          <a:off x="4916303" y="692656"/>
          <a:ext cx="1996800" cy="316765"/>
        </a:xfrm>
        <a:custGeom>
          <a:avLst/>
          <a:gdLst/>
          <a:ahLst/>
          <a:cxnLst/>
          <a:rect l="0" t="0" r="0" b="0"/>
          <a:pathLst>
            <a:path>
              <a:moveTo>
                <a:pt x="0" y="0"/>
              </a:moveTo>
              <a:lnTo>
                <a:pt x="0" y="215866"/>
              </a:lnTo>
              <a:lnTo>
                <a:pt x="1996800" y="215866"/>
              </a:lnTo>
              <a:lnTo>
                <a:pt x="1996800" y="316765"/>
              </a:lnTo>
            </a:path>
          </a:pathLst>
        </a:custGeom>
        <a:noFill/>
        <a:ln w="25400" cap="flat" cmpd="sng" algn="ctr">
          <a:solidFill>
            <a:sysClr val="windowText" lastClr="000000">
              <a:shade val="6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D3E80F58-FD66-4AE1-A7CD-534C83E7EC66}">
      <dsp:nvSpPr>
        <dsp:cNvPr id="0" name=""/>
        <dsp:cNvSpPr/>
      </dsp:nvSpPr>
      <dsp:spPr>
        <a:xfrm>
          <a:off x="5581903" y="2709424"/>
          <a:ext cx="1331200" cy="316765"/>
        </a:xfrm>
        <a:custGeom>
          <a:avLst/>
          <a:gdLst/>
          <a:ahLst/>
          <a:cxnLst/>
          <a:rect l="0" t="0" r="0" b="0"/>
          <a:pathLst>
            <a:path>
              <a:moveTo>
                <a:pt x="0" y="0"/>
              </a:moveTo>
              <a:lnTo>
                <a:pt x="0" y="215866"/>
              </a:lnTo>
              <a:lnTo>
                <a:pt x="1331200" y="215866"/>
              </a:lnTo>
              <a:lnTo>
                <a:pt x="1331200" y="316765"/>
              </a:lnTo>
            </a:path>
          </a:pathLst>
        </a:custGeom>
        <a:noFill/>
        <a:ln w="254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02759113-7653-4FDD-A23D-FC3B47F8E146}">
      <dsp:nvSpPr>
        <dsp:cNvPr id="0" name=""/>
        <dsp:cNvSpPr/>
      </dsp:nvSpPr>
      <dsp:spPr>
        <a:xfrm>
          <a:off x="5536183" y="2709424"/>
          <a:ext cx="91440" cy="316765"/>
        </a:xfrm>
        <a:custGeom>
          <a:avLst/>
          <a:gdLst/>
          <a:ahLst/>
          <a:cxnLst/>
          <a:rect l="0" t="0" r="0" b="0"/>
          <a:pathLst>
            <a:path>
              <a:moveTo>
                <a:pt x="45720" y="0"/>
              </a:moveTo>
              <a:lnTo>
                <a:pt x="45720" y="316765"/>
              </a:lnTo>
            </a:path>
          </a:pathLst>
        </a:custGeom>
        <a:noFill/>
        <a:ln w="254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FE9292A5-7777-4652-8118-465E8784E60B}">
      <dsp:nvSpPr>
        <dsp:cNvPr id="0" name=""/>
        <dsp:cNvSpPr/>
      </dsp:nvSpPr>
      <dsp:spPr>
        <a:xfrm>
          <a:off x="4250703" y="2709424"/>
          <a:ext cx="1331200" cy="316765"/>
        </a:xfrm>
        <a:custGeom>
          <a:avLst/>
          <a:gdLst/>
          <a:ahLst/>
          <a:cxnLst/>
          <a:rect l="0" t="0" r="0" b="0"/>
          <a:pathLst>
            <a:path>
              <a:moveTo>
                <a:pt x="1331200" y="0"/>
              </a:moveTo>
              <a:lnTo>
                <a:pt x="1331200" y="215866"/>
              </a:lnTo>
              <a:lnTo>
                <a:pt x="0" y="215866"/>
              </a:lnTo>
              <a:lnTo>
                <a:pt x="0" y="316765"/>
              </a:lnTo>
            </a:path>
          </a:pathLst>
        </a:custGeom>
        <a:noFill/>
        <a:ln w="254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AE0B28EB-D1E0-4D15-8B36-CCD489B66CB3}">
      <dsp:nvSpPr>
        <dsp:cNvPr id="0" name=""/>
        <dsp:cNvSpPr/>
      </dsp:nvSpPr>
      <dsp:spPr>
        <a:xfrm>
          <a:off x="5536183" y="1701040"/>
          <a:ext cx="91440" cy="316765"/>
        </a:xfrm>
        <a:custGeom>
          <a:avLst/>
          <a:gdLst/>
          <a:ahLst/>
          <a:cxnLst/>
          <a:rect l="0" t="0" r="0" b="0"/>
          <a:pathLst>
            <a:path>
              <a:moveTo>
                <a:pt x="45720" y="0"/>
              </a:moveTo>
              <a:lnTo>
                <a:pt x="45720" y="316765"/>
              </a:lnTo>
            </a:path>
          </a:pathLst>
        </a:custGeom>
        <a:noFill/>
        <a:ln w="254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16859AF2-7FFB-4628-9111-ECC3EFF30FCA}">
      <dsp:nvSpPr>
        <dsp:cNvPr id="0" name=""/>
        <dsp:cNvSpPr/>
      </dsp:nvSpPr>
      <dsp:spPr>
        <a:xfrm>
          <a:off x="4916303" y="692656"/>
          <a:ext cx="665600" cy="316765"/>
        </a:xfrm>
        <a:custGeom>
          <a:avLst/>
          <a:gdLst/>
          <a:ahLst/>
          <a:cxnLst/>
          <a:rect l="0" t="0" r="0" b="0"/>
          <a:pathLst>
            <a:path>
              <a:moveTo>
                <a:pt x="0" y="0"/>
              </a:moveTo>
              <a:lnTo>
                <a:pt x="0" y="215866"/>
              </a:lnTo>
              <a:lnTo>
                <a:pt x="665600" y="215866"/>
              </a:lnTo>
              <a:lnTo>
                <a:pt x="665600" y="316765"/>
              </a:lnTo>
            </a:path>
          </a:pathLst>
        </a:custGeom>
        <a:noFill/>
        <a:ln w="25400" cap="flat" cmpd="sng" algn="ctr">
          <a:solidFill>
            <a:sysClr val="windowText" lastClr="000000">
              <a:shade val="6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80825657-C120-4FF8-9CD8-FF83B192FEDF}">
      <dsp:nvSpPr>
        <dsp:cNvPr id="0" name=""/>
        <dsp:cNvSpPr/>
      </dsp:nvSpPr>
      <dsp:spPr>
        <a:xfrm>
          <a:off x="4250703" y="692656"/>
          <a:ext cx="665600" cy="316765"/>
        </a:xfrm>
        <a:custGeom>
          <a:avLst/>
          <a:gdLst/>
          <a:ahLst/>
          <a:cxnLst/>
          <a:rect l="0" t="0" r="0" b="0"/>
          <a:pathLst>
            <a:path>
              <a:moveTo>
                <a:pt x="665600" y="0"/>
              </a:moveTo>
              <a:lnTo>
                <a:pt x="665600" y="215866"/>
              </a:lnTo>
              <a:lnTo>
                <a:pt x="0" y="215866"/>
              </a:lnTo>
              <a:lnTo>
                <a:pt x="0" y="316765"/>
              </a:lnTo>
            </a:path>
          </a:pathLst>
        </a:custGeom>
        <a:noFill/>
        <a:ln w="25400" cap="flat" cmpd="sng" algn="ctr">
          <a:solidFill>
            <a:sysClr val="windowText" lastClr="000000">
              <a:shade val="6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BFD20F38-F103-4352-A030-89A22F99FD7B}">
      <dsp:nvSpPr>
        <dsp:cNvPr id="0" name=""/>
        <dsp:cNvSpPr/>
      </dsp:nvSpPr>
      <dsp:spPr>
        <a:xfrm>
          <a:off x="2919503" y="692656"/>
          <a:ext cx="1996800" cy="316765"/>
        </a:xfrm>
        <a:custGeom>
          <a:avLst/>
          <a:gdLst/>
          <a:ahLst/>
          <a:cxnLst/>
          <a:rect l="0" t="0" r="0" b="0"/>
          <a:pathLst>
            <a:path>
              <a:moveTo>
                <a:pt x="1996800" y="0"/>
              </a:moveTo>
              <a:lnTo>
                <a:pt x="1996800" y="215866"/>
              </a:lnTo>
              <a:lnTo>
                <a:pt x="0" y="215866"/>
              </a:lnTo>
              <a:lnTo>
                <a:pt x="0" y="316765"/>
              </a:lnTo>
            </a:path>
          </a:pathLst>
        </a:custGeom>
        <a:noFill/>
        <a:ln w="25400" cap="flat" cmpd="sng" algn="ctr">
          <a:solidFill>
            <a:sysClr val="windowText" lastClr="000000">
              <a:shade val="6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D0172A81-ED9F-47CA-9BB2-06FDD987121B}">
      <dsp:nvSpPr>
        <dsp:cNvPr id="0" name=""/>
        <dsp:cNvSpPr/>
      </dsp:nvSpPr>
      <dsp:spPr>
        <a:xfrm>
          <a:off x="1588303" y="692656"/>
          <a:ext cx="3328000" cy="316765"/>
        </a:xfrm>
        <a:custGeom>
          <a:avLst/>
          <a:gdLst/>
          <a:ahLst/>
          <a:cxnLst/>
          <a:rect l="0" t="0" r="0" b="0"/>
          <a:pathLst>
            <a:path>
              <a:moveTo>
                <a:pt x="3328000" y="0"/>
              </a:moveTo>
              <a:lnTo>
                <a:pt x="3328000" y="215866"/>
              </a:lnTo>
              <a:lnTo>
                <a:pt x="0" y="215866"/>
              </a:lnTo>
              <a:lnTo>
                <a:pt x="0" y="316765"/>
              </a:lnTo>
            </a:path>
          </a:pathLst>
        </a:custGeom>
        <a:noFill/>
        <a:ln w="25400" cap="flat" cmpd="sng" algn="ctr">
          <a:solidFill>
            <a:sysClr val="windowText" lastClr="000000">
              <a:shade val="6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5A07EB58-8061-44D1-8CEC-F1D4FE9C4499}">
      <dsp:nvSpPr>
        <dsp:cNvPr id="0" name=""/>
        <dsp:cNvSpPr/>
      </dsp:nvSpPr>
      <dsp:spPr>
        <a:xfrm>
          <a:off x="4371721" y="1037"/>
          <a:ext cx="1089163" cy="691618"/>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3A0B076-6BB6-4166-82E3-0B82623A86C4}">
      <dsp:nvSpPr>
        <dsp:cNvPr id="0" name=""/>
        <dsp:cNvSpPr/>
      </dsp:nvSpPr>
      <dsp:spPr>
        <a:xfrm>
          <a:off x="4492739" y="116004"/>
          <a:ext cx="1089163" cy="691618"/>
        </a:xfrm>
        <a:prstGeom prst="roundRect">
          <a:avLst>
            <a:gd name="adj" fmla="val 10000"/>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Enstitü Müdürü</a:t>
          </a:r>
        </a:p>
      </dsp:txBody>
      <dsp:txXfrm>
        <a:off x="4512996" y="136261"/>
        <a:ext cx="1048649" cy="651104"/>
      </dsp:txXfrm>
    </dsp:sp>
    <dsp:sp modelId="{055B7E31-2C50-4FBD-8B96-D380002CCB28}">
      <dsp:nvSpPr>
        <dsp:cNvPr id="0" name=""/>
        <dsp:cNvSpPr/>
      </dsp:nvSpPr>
      <dsp:spPr>
        <a:xfrm>
          <a:off x="1043721" y="1009421"/>
          <a:ext cx="1089163" cy="691618"/>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47AC17A-5D9F-464E-BE08-0A102D3F2CDD}">
      <dsp:nvSpPr>
        <dsp:cNvPr id="0" name=""/>
        <dsp:cNvSpPr/>
      </dsp:nvSpPr>
      <dsp:spPr>
        <a:xfrm>
          <a:off x="1164739" y="1124388"/>
          <a:ext cx="1089163" cy="691618"/>
        </a:xfrm>
        <a:prstGeom prst="roundRect">
          <a:avLst>
            <a:gd name="adj" fmla="val 10000"/>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Enstitü Yönetim Kurulu</a:t>
          </a:r>
        </a:p>
      </dsp:txBody>
      <dsp:txXfrm>
        <a:off x="1184996" y="1144645"/>
        <a:ext cx="1048649" cy="651104"/>
      </dsp:txXfrm>
    </dsp:sp>
    <dsp:sp modelId="{886BDA63-8CDB-4DBA-832E-6509BE96100A}">
      <dsp:nvSpPr>
        <dsp:cNvPr id="0" name=""/>
        <dsp:cNvSpPr/>
      </dsp:nvSpPr>
      <dsp:spPr>
        <a:xfrm>
          <a:off x="2374921" y="1009421"/>
          <a:ext cx="1089163" cy="691618"/>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0AA8D04-419F-4438-BA3F-87203EADBE3E}">
      <dsp:nvSpPr>
        <dsp:cNvPr id="0" name=""/>
        <dsp:cNvSpPr/>
      </dsp:nvSpPr>
      <dsp:spPr>
        <a:xfrm>
          <a:off x="2495939" y="1124388"/>
          <a:ext cx="1089163" cy="691618"/>
        </a:xfrm>
        <a:prstGeom prst="roundRect">
          <a:avLst>
            <a:gd name="adj" fmla="val 10000"/>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Enstitü Kurulu</a:t>
          </a:r>
        </a:p>
      </dsp:txBody>
      <dsp:txXfrm>
        <a:off x="2516196" y="1144645"/>
        <a:ext cx="1048649" cy="651104"/>
      </dsp:txXfrm>
    </dsp:sp>
    <dsp:sp modelId="{24E55F7D-F4D7-48BF-816D-25A19180D417}">
      <dsp:nvSpPr>
        <dsp:cNvPr id="0" name=""/>
        <dsp:cNvSpPr/>
      </dsp:nvSpPr>
      <dsp:spPr>
        <a:xfrm>
          <a:off x="3706121" y="1009421"/>
          <a:ext cx="1089163" cy="691618"/>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A0C4FCE-66AC-49EA-A5D7-A58B7C9F3929}">
      <dsp:nvSpPr>
        <dsp:cNvPr id="0" name=""/>
        <dsp:cNvSpPr/>
      </dsp:nvSpPr>
      <dsp:spPr>
        <a:xfrm>
          <a:off x="3827139" y="1124388"/>
          <a:ext cx="1089163" cy="691618"/>
        </a:xfrm>
        <a:prstGeom prst="roundRect">
          <a:avLst>
            <a:gd name="adj" fmla="val 10000"/>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Enstitü Müdür Yardımcısı</a:t>
          </a:r>
        </a:p>
      </dsp:txBody>
      <dsp:txXfrm>
        <a:off x="3847396" y="1144645"/>
        <a:ext cx="1048649" cy="651104"/>
      </dsp:txXfrm>
    </dsp:sp>
    <dsp:sp modelId="{E7B2047F-4111-4512-8014-021CFF126704}">
      <dsp:nvSpPr>
        <dsp:cNvPr id="0" name=""/>
        <dsp:cNvSpPr/>
      </dsp:nvSpPr>
      <dsp:spPr>
        <a:xfrm>
          <a:off x="5037321" y="1009421"/>
          <a:ext cx="1089163" cy="691618"/>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6565705-B6BE-4828-9024-B8E848F0F8F4}">
      <dsp:nvSpPr>
        <dsp:cNvPr id="0" name=""/>
        <dsp:cNvSpPr/>
      </dsp:nvSpPr>
      <dsp:spPr>
        <a:xfrm>
          <a:off x="5158339" y="1124388"/>
          <a:ext cx="1089163" cy="691618"/>
        </a:xfrm>
        <a:prstGeom prst="roundRect">
          <a:avLst>
            <a:gd name="adj" fmla="val 10000"/>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Enstitü Sekreteri</a:t>
          </a:r>
        </a:p>
      </dsp:txBody>
      <dsp:txXfrm>
        <a:off x="5178596" y="1144645"/>
        <a:ext cx="1048649" cy="651104"/>
      </dsp:txXfrm>
    </dsp:sp>
    <dsp:sp modelId="{B5680059-DD48-4E8D-90E8-8D3BA02E2AE3}">
      <dsp:nvSpPr>
        <dsp:cNvPr id="0" name=""/>
        <dsp:cNvSpPr/>
      </dsp:nvSpPr>
      <dsp:spPr>
        <a:xfrm>
          <a:off x="5037321" y="2017805"/>
          <a:ext cx="1089163" cy="691618"/>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5A12B04-93F7-4793-B076-BE576137E426}">
      <dsp:nvSpPr>
        <dsp:cNvPr id="0" name=""/>
        <dsp:cNvSpPr/>
      </dsp:nvSpPr>
      <dsp:spPr>
        <a:xfrm>
          <a:off x="5158339" y="2132772"/>
          <a:ext cx="1089163" cy="691618"/>
        </a:xfrm>
        <a:prstGeom prst="roundRect">
          <a:avLst>
            <a:gd name="adj" fmla="val 10000"/>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Şef</a:t>
          </a:r>
        </a:p>
      </dsp:txBody>
      <dsp:txXfrm>
        <a:off x="5178596" y="2153029"/>
        <a:ext cx="1048649" cy="651104"/>
      </dsp:txXfrm>
    </dsp:sp>
    <dsp:sp modelId="{E9A8E5DD-8A28-4451-92D5-4D0A7DADB070}">
      <dsp:nvSpPr>
        <dsp:cNvPr id="0" name=""/>
        <dsp:cNvSpPr/>
      </dsp:nvSpPr>
      <dsp:spPr>
        <a:xfrm>
          <a:off x="3706121" y="3026189"/>
          <a:ext cx="1089163" cy="691618"/>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56EA029-4AB3-46E7-A781-3A21A04964AF}">
      <dsp:nvSpPr>
        <dsp:cNvPr id="0" name=""/>
        <dsp:cNvSpPr/>
      </dsp:nvSpPr>
      <dsp:spPr>
        <a:xfrm>
          <a:off x="3827139" y="3141156"/>
          <a:ext cx="1089163" cy="691618"/>
        </a:xfrm>
        <a:prstGeom prst="roundRect">
          <a:avLst>
            <a:gd name="adj" fmla="val 10000"/>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Öğrenci işleri</a:t>
          </a:r>
        </a:p>
      </dsp:txBody>
      <dsp:txXfrm>
        <a:off x="3847396" y="3161413"/>
        <a:ext cx="1048649" cy="651104"/>
      </dsp:txXfrm>
    </dsp:sp>
    <dsp:sp modelId="{B7C87D0F-A5E6-4A1C-BC7F-010ABBF7C60D}">
      <dsp:nvSpPr>
        <dsp:cNvPr id="0" name=""/>
        <dsp:cNvSpPr/>
      </dsp:nvSpPr>
      <dsp:spPr>
        <a:xfrm>
          <a:off x="5037321" y="3026189"/>
          <a:ext cx="1089163" cy="691618"/>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4A8ACCD-0E70-4C5E-95AF-D87B5A1F7CB9}">
      <dsp:nvSpPr>
        <dsp:cNvPr id="0" name=""/>
        <dsp:cNvSpPr/>
      </dsp:nvSpPr>
      <dsp:spPr>
        <a:xfrm>
          <a:off x="5158339" y="3141156"/>
          <a:ext cx="1089163" cy="691618"/>
        </a:xfrm>
        <a:prstGeom prst="roundRect">
          <a:avLst>
            <a:gd name="adj" fmla="val 10000"/>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Yazı İşleri/Evrak</a:t>
          </a:r>
        </a:p>
      </dsp:txBody>
      <dsp:txXfrm>
        <a:off x="5178596" y="3161413"/>
        <a:ext cx="1048649" cy="651104"/>
      </dsp:txXfrm>
    </dsp:sp>
    <dsp:sp modelId="{AAE2E034-8F66-4EAA-9869-130C761D4DE6}">
      <dsp:nvSpPr>
        <dsp:cNvPr id="0" name=""/>
        <dsp:cNvSpPr/>
      </dsp:nvSpPr>
      <dsp:spPr>
        <a:xfrm>
          <a:off x="6368521" y="3026189"/>
          <a:ext cx="1089163" cy="691618"/>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9225BB1-5CDB-4690-A195-B3EEAB9D4926}">
      <dsp:nvSpPr>
        <dsp:cNvPr id="0" name=""/>
        <dsp:cNvSpPr/>
      </dsp:nvSpPr>
      <dsp:spPr>
        <a:xfrm>
          <a:off x="6489539" y="3141156"/>
          <a:ext cx="1089163" cy="691618"/>
        </a:xfrm>
        <a:prstGeom prst="roundRect">
          <a:avLst>
            <a:gd name="adj" fmla="val 10000"/>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Mali İşler</a:t>
          </a:r>
        </a:p>
      </dsp:txBody>
      <dsp:txXfrm>
        <a:off x="6509796" y="3161413"/>
        <a:ext cx="1048649" cy="651104"/>
      </dsp:txXfrm>
    </dsp:sp>
    <dsp:sp modelId="{26A07E4E-AE9A-462F-9F65-921A9F8B2610}">
      <dsp:nvSpPr>
        <dsp:cNvPr id="0" name=""/>
        <dsp:cNvSpPr/>
      </dsp:nvSpPr>
      <dsp:spPr>
        <a:xfrm>
          <a:off x="6368521" y="1009421"/>
          <a:ext cx="1089163" cy="691618"/>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E594BC7-C7D2-4800-ABD1-9904E8C6A353}">
      <dsp:nvSpPr>
        <dsp:cNvPr id="0" name=""/>
        <dsp:cNvSpPr/>
      </dsp:nvSpPr>
      <dsp:spPr>
        <a:xfrm>
          <a:off x="6489539" y="1124388"/>
          <a:ext cx="1089163" cy="691618"/>
        </a:xfrm>
        <a:prstGeom prst="roundRect">
          <a:avLst>
            <a:gd name="adj" fmla="val 10000"/>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Enstitü Müdür Yardımcısı</a:t>
          </a:r>
        </a:p>
      </dsp:txBody>
      <dsp:txXfrm>
        <a:off x="6509796" y="1144645"/>
        <a:ext cx="1048649" cy="651104"/>
      </dsp:txXfrm>
    </dsp:sp>
    <dsp:sp modelId="{59B57A96-3363-4924-ACFF-1C3B4B897377}">
      <dsp:nvSpPr>
        <dsp:cNvPr id="0" name=""/>
        <dsp:cNvSpPr/>
      </dsp:nvSpPr>
      <dsp:spPr>
        <a:xfrm>
          <a:off x="7699721" y="1009421"/>
          <a:ext cx="1089163" cy="1174009"/>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23293A3-C86B-490C-B996-5DE9D15A982A}">
      <dsp:nvSpPr>
        <dsp:cNvPr id="0" name=""/>
        <dsp:cNvSpPr/>
      </dsp:nvSpPr>
      <dsp:spPr>
        <a:xfrm>
          <a:off x="7820740" y="1124388"/>
          <a:ext cx="1089163" cy="1174009"/>
        </a:xfrm>
        <a:prstGeom prst="roundRect">
          <a:avLst>
            <a:gd name="adj" fmla="val 10000"/>
          </a:avLst>
        </a:prstGeom>
        <a:solidFill>
          <a:sysClr val="window" lastClr="FFFFFF">
            <a:hueOff val="0"/>
            <a:satOff val="0"/>
            <a:lumOff val="0"/>
            <a:alphaOff val="0"/>
          </a:sysClr>
        </a:solidFill>
        <a:ln w="38100" cap="flat" cmpd="sng" algn="ctr">
          <a:solidFill>
            <a:sysClr val="windowText" lastClr="000000">
              <a:shade val="80000"/>
              <a:hueOff val="0"/>
              <a:satOff val="0"/>
              <a:lumOff val="0"/>
              <a:alphaOff val="0"/>
            </a:sysClr>
          </a:solidFill>
          <a:prstDash val="solid"/>
          <a:miter lim="800000"/>
        </a:ln>
        <a:effectLst>
          <a:outerShdw blurRad="40000" dist="20000" dir="5400000" rotWithShape="0">
            <a:srgbClr val="000000">
              <a:alpha val="38000"/>
            </a:srgbClr>
          </a:outerShdw>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b="0" kern="1200" dirty="0">
              <a:solidFill>
                <a:sysClr val="windowText" lastClr="000000"/>
              </a:solidFill>
              <a:latin typeface="Times New Roman" panose="02020603050405020304" pitchFamily="18" charset="0"/>
              <a:ea typeface="+mn-ea"/>
              <a:cs typeface="Times New Roman" panose="02020603050405020304" pitchFamily="18" charset="0"/>
            </a:rPr>
            <a:t>Lisansüstü Eğitim Enstitüsüne Bağlı Bulunan 64 Ana Bilim Dalı Başkanlığı</a:t>
          </a:r>
        </a:p>
      </dsp:txBody>
      <dsp:txXfrm>
        <a:off x="7852640" y="1156288"/>
        <a:ext cx="1025363" cy="1110209"/>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20FDB6-DD3E-40B5-9F37-EA4BC94C20C2}" type="datetimeFigureOut">
              <a:rPr lang="tr-TR" smtClean="0"/>
              <a:t>4.09.2022</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4B08E0-D46A-41B7-BA85-A6DAA7A5C502}" type="slidenum">
              <a:rPr lang="tr-TR" smtClean="0"/>
              <a:t>‹#›</a:t>
            </a:fld>
            <a:endParaRPr lang="tr-TR"/>
          </a:p>
        </p:txBody>
      </p:sp>
    </p:spTree>
    <p:extLst>
      <p:ext uri="{BB962C8B-B14F-4D97-AF65-F5344CB8AC3E}">
        <p14:creationId xmlns:p14="http://schemas.microsoft.com/office/powerpoint/2010/main" val="759552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İşte bu nedenle; Akreditasyon kuruluşu olan lisans programlarında akreditasyon kuruluş ölçütleri, </a:t>
            </a:r>
            <a:r>
              <a:rPr lang="tr-TR" dirty="0" err="1"/>
              <a:t>MYO’larda</a:t>
            </a:r>
            <a:r>
              <a:rPr lang="tr-TR" dirty="0"/>
              <a:t> MYK alan yeterliliklerine göre program çıktılarını düzenleme ve LÜEE de YÖKAK akreditasyon etiketi ölçütlerine göre öz değerlendirmeler yaptığımızda kontrol ve düzeltme faaliyetlerini de başlatmış olacağız. (TIKLA) Öz değerlendirmeyi yaparken düzeltmeleri de yaparak iyileştirme sağlayacağız.</a:t>
            </a:r>
          </a:p>
        </p:txBody>
      </p:sp>
      <p:sp>
        <p:nvSpPr>
          <p:cNvPr id="4" name="3 Slayt Numarası Yer Tutucusu"/>
          <p:cNvSpPr>
            <a:spLocks noGrp="1"/>
          </p:cNvSpPr>
          <p:nvPr>
            <p:ph type="sldNum" sz="quarter" idx="10"/>
          </p:nvPr>
        </p:nvSpPr>
        <p:spPr/>
        <p:txBody>
          <a:bodyPr/>
          <a:lstStyle/>
          <a:p>
            <a:fld id="{BFDF3DE7-1BD3-4820-BB98-A56B17F7FDC2}" type="slidenum">
              <a:rPr lang="tr-TR" smtClean="0">
                <a:solidFill>
                  <a:prstClr val="black"/>
                </a:solidFill>
              </a:rPr>
              <a:pPr/>
              <a:t>4</a:t>
            </a:fld>
            <a:endParaRPr lang="tr-TR">
              <a:solidFill>
                <a:prstClr val="black"/>
              </a:solidFill>
            </a:endParaRPr>
          </a:p>
        </p:txBody>
      </p:sp>
    </p:spTree>
    <p:extLst>
      <p:ext uri="{BB962C8B-B14F-4D97-AF65-F5344CB8AC3E}">
        <p14:creationId xmlns:p14="http://schemas.microsoft.com/office/powerpoint/2010/main" val="129586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000" dirty="0"/>
              <a:t>‘Üniversite ve birimi misyon ve hedeflerine nasıl ulaşmaya çalışıyor?’ sorusuna cevap vermek için birimin organizasyon ve teşkilat şeması, </a:t>
            </a:r>
            <a:r>
              <a:rPr lang="tr-TR" sz="1000" dirty="0">
                <a:solidFill>
                  <a:schemeClr val="bg1">
                    <a:lumMod val="50000"/>
                  </a:schemeClr>
                </a:solidFill>
              </a:rPr>
              <a:t>hiyerarşik ağaçları tanımlanan hedef ve işleri yapabilecek şekilde organize olmuş mu? Gerçekleştirdiği faaliyetlerin süreçlerin sorumluları belirli mi?, İş akış şemaları, görev tanımları, insan ve demirbaş envanterleri tanımlı mı? ve paylaşılıyor mu?</a:t>
            </a:r>
            <a:br>
              <a:rPr lang="tr-TR" sz="1000" dirty="0">
                <a:solidFill>
                  <a:schemeClr val="bg1">
                    <a:lumMod val="50000"/>
                  </a:schemeClr>
                </a:solidFill>
              </a:rPr>
            </a:br>
            <a:r>
              <a:rPr lang="tr-TR" sz="1000" dirty="0"/>
              <a:t>	</a:t>
            </a:r>
            <a:br>
              <a:rPr lang="tr-TR" sz="1000" dirty="0"/>
            </a:br>
            <a:endParaRPr lang="tr-TR" sz="1000" dirty="0"/>
          </a:p>
        </p:txBody>
      </p:sp>
      <p:sp>
        <p:nvSpPr>
          <p:cNvPr id="4" name="Slayt Numarası Yer Tutucusu 3"/>
          <p:cNvSpPr>
            <a:spLocks noGrp="1"/>
          </p:cNvSpPr>
          <p:nvPr>
            <p:ph type="sldNum" sz="quarter" idx="5"/>
          </p:nvPr>
        </p:nvSpPr>
        <p:spPr/>
        <p:txBody>
          <a:bodyPr/>
          <a:lstStyle/>
          <a:p>
            <a:fld id="{AF534592-1F3F-45CE-9AB7-2C53ED782896}" type="slidenum">
              <a:rPr lang="tr-TR" smtClean="0"/>
              <a:t>14</a:t>
            </a:fld>
            <a:endParaRPr lang="tr-TR"/>
          </a:p>
        </p:txBody>
      </p:sp>
    </p:spTree>
    <p:extLst>
      <p:ext uri="{BB962C8B-B14F-4D97-AF65-F5344CB8AC3E}">
        <p14:creationId xmlns:p14="http://schemas.microsoft.com/office/powerpoint/2010/main" val="197621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C613-EB17-E10D-E7EB-F70B226A67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91FC1D79-AD5E-8ED2-1E01-C53D72DA9B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3BBEB486-0308-EF39-6293-6945F8FC068B}"/>
              </a:ext>
            </a:extLst>
          </p:cNvPr>
          <p:cNvSpPr>
            <a:spLocks noGrp="1"/>
          </p:cNvSpPr>
          <p:nvPr>
            <p:ph type="dt" sz="half" idx="10"/>
          </p:nvPr>
        </p:nvSpPr>
        <p:spPr/>
        <p:txBody>
          <a:bodyPr/>
          <a:lstStyle/>
          <a:p>
            <a:fld id="{88D38747-4367-4BD2-8D51-C97E202738E2}" type="datetime1">
              <a:rPr lang="en-US" smtClean="0"/>
              <a:t>9/4/2022</a:t>
            </a:fld>
            <a:endParaRPr lang="en-US" dirty="0"/>
          </a:p>
        </p:txBody>
      </p:sp>
      <p:sp>
        <p:nvSpPr>
          <p:cNvPr id="5" name="Footer Placeholder 4">
            <a:extLst>
              <a:ext uri="{FF2B5EF4-FFF2-40B4-BE49-F238E27FC236}">
                <a16:creationId xmlns:a16="http://schemas.microsoft.com/office/drawing/2014/main" id="{E8A79CF0-4C54-EDE3-323D-9653391DE2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755229-5BF5-8BE9-A756-5C1F27FF6CA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176555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9CB64-8693-1525-8BFB-CDAF31BB8425}"/>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C937E674-CA50-2D43-43DB-6F449DD1F8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0EF86AA9-D064-217E-35A1-1BB5EBEE1D1A}"/>
              </a:ext>
            </a:extLst>
          </p:cNvPr>
          <p:cNvSpPr>
            <a:spLocks noGrp="1"/>
          </p:cNvSpPr>
          <p:nvPr>
            <p:ph type="dt" sz="half" idx="10"/>
          </p:nvPr>
        </p:nvSpPr>
        <p:spPr/>
        <p:txBody>
          <a:bodyPr/>
          <a:lstStyle/>
          <a:p>
            <a:fld id="{217E833E-1B6D-415F-AD29-75AE8C43BD0D}" type="datetime1">
              <a:rPr lang="en-US" smtClean="0"/>
              <a:t>9/4/2022</a:t>
            </a:fld>
            <a:endParaRPr lang="en-US" dirty="0"/>
          </a:p>
        </p:txBody>
      </p:sp>
      <p:sp>
        <p:nvSpPr>
          <p:cNvPr id="5" name="Footer Placeholder 4">
            <a:extLst>
              <a:ext uri="{FF2B5EF4-FFF2-40B4-BE49-F238E27FC236}">
                <a16:creationId xmlns:a16="http://schemas.microsoft.com/office/drawing/2014/main" id="{F78CA81D-2637-963D-144E-05EE780377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549411-3553-F017-9526-DD761476B00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12041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5890D1-36F2-66BC-A27D-40CF41E5C3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05B0C021-4E4B-B001-5E40-85312D14F1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EF3B5CC8-886E-D226-C533-628D9FF7FBEE}"/>
              </a:ext>
            </a:extLst>
          </p:cNvPr>
          <p:cNvSpPr>
            <a:spLocks noGrp="1"/>
          </p:cNvSpPr>
          <p:nvPr>
            <p:ph type="dt" sz="half" idx="10"/>
          </p:nvPr>
        </p:nvSpPr>
        <p:spPr/>
        <p:txBody>
          <a:bodyPr/>
          <a:lstStyle/>
          <a:p>
            <a:fld id="{8452596F-08A7-4B70-989A-F2B1CF31E66B}" type="datetime1">
              <a:rPr lang="en-US" smtClean="0"/>
              <a:t>9/4/2022</a:t>
            </a:fld>
            <a:endParaRPr lang="en-US" dirty="0"/>
          </a:p>
        </p:txBody>
      </p:sp>
      <p:sp>
        <p:nvSpPr>
          <p:cNvPr id="5" name="Footer Placeholder 4">
            <a:extLst>
              <a:ext uri="{FF2B5EF4-FFF2-40B4-BE49-F238E27FC236}">
                <a16:creationId xmlns:a16="http://schemas.microsoft.com/office/drawing/2014/main" id="{49C273D2-CB36-D9AA-33DB-2B04F9F7D6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E241CB-BC55-FF6F-4C2E-8B50C973A0C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1265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Kalite Kurulu T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0961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AF55E-7000-9000-6A89-50BC7308527D}"/>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FB11D076-C03B-6AB0-B4F1-50893A72D2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853584B3-5CF6-8E9E-9F0D-C652ECB42391}"/>
              </a:ext>
            </a:extLst>
          </p:cNvPr>
          <p:cNvSpPr>
            <a:spLocks noGrp="1"/>
          </p:cNvSpPr>
          <p:nvPr>
            <p:ph type="dt" sz="half" idx="10"/>
          </p:nvPr>
        </p:nvSpPr>
        <p:spPr/>
        <p:txBody>
          <a:bodyPr/>
          <a:lstStyle/>
          <a:p>
            <a:fld id="{73C55A3C-5767-4844-A0A3-83778C2E5409}" type="datetime1">
              <a:rPr lang="en-US" smtClean="0"/>
              <a:t>9/4/2022</a:t>
            </a:fld>
            <a:endParaRPr lang="en-US" dirty="0"/>
          </a:p>
        </p:txBody>
      </p:sp>
      <p:sp>
        <p:nvSpPr>
          <p:cNvPr id="5" name="Footer Placeholder 4">
            <a:extLst>
              <a:ext uri="{FF2B5EF4-FFF2-40B4-BE49-F238E27FC236}">
                <a16:creationId xmlns:a16="http://schemas.microsoft.com/office/drawing/2014/main" id="{E7C1CCAA-81BA-F97E-4D2C-027B4B54B5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3A8073-396E-349F-30C1-22F6128B9F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28340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CD134-F54F-6C04-530C-D1E1C1F2DF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C63A4B92-BDE0-660D-3D7E-708C6218C8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0DEACE-CACC-4D7A-A978-CA69EF86755F}"/>
              </a:ext>
            </a:extLst>
          </p:cNvPr>
          <p:cNvSpPr>
            <a:spLocks noGrp="1"/>
          </p:cNvSpPr>
          <p:nvPr>
            <p:ph type="dt" sz="half" idx="10"/>
          </p:nvPr>
        </p:nvSpPr>
        <p:spPr/>
        <p:txBody>
          <a:bodyPr/>
          <a:lstStyle/>
          <a:p>
            <a:fld id="{CAE507A8-A5CF-4D38-AB86-7EDDA87A85D4}" type="datetime1">
              <a:rPr lang="en-US" smtClean="0"/>
              <a:t>9/4/2022</a:t>
            </a:fld>
            <a:endParaRPr lang="en-US" dirty="0"/>
          </a:p>
        </p:txBody>
      </p:sp>
      <p:sp>
        <p:nvSpPr>
          <p:cNvPr id="5" name="Footer Placeholder 4">
            <a:extLst>
              <a:ext uri="{FF2B5EF4-FFF2-40B4-BE49-F238E27FC236}">
                <a16:creationId xmlns:a16="http://schemas.microsoft.com/office/drawing/2014/main" id="{3107B34A-4D1C-8D07-BF9D-B6B0655AC6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882425-87AC-8CA8-5430-726339B75184}"/>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126909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08553-CDB0-68B6-063A-AA8249840853}"/>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41D6C253-3AD9-42AC-75FB-03A76169CD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8105287B-D7B3-E456-A9EC-70DBC882BB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18BD1BDC-D369-73B3-3993-3D508629FB43}"/>
              </a:ext>
            </a:extLst>
          </p:cNvPr>
          <p:cNvSpPr>
            <a:spLocks noGrp="1"/>
          </p:cNvSpPr>
          <p:nvPr>
            <p:ph type="dt" sz="half" idx="10"/>
          </p:nvPr>
        </p:nvSpPr>
        <p:spPr/>
        <p:txBody>
          <a:bodyPr/>
          <a:lstStyle/>
          <a:p>
            <a:fld id="{BDFCD27C-8599-43EF-BA1D-14DDC1946E06}" type="datetime1">
              <a:rPr lang="en-US" smtClean="0"/>
              <a:t>9/4/2022</a:t>
            </a:fld>
            <a:endParaRPr lang="en-US" dirty="0"/>
          </a:p>
        </p:txBody>
      </p:sp>
      <p:sp>
        <p:nvSpPr>
          <p:cNvPr id="6" name="Footer Placeholder 5">
            <a:extLst>
              <a:ext uri="{FF2B5EF4-FFF2-40B4-BE49-F238E27FC236}">
                <a16:creationId xmlns:a16="http://schemas.microsoft.com/office/drawing/2014/main" id="{83DF4FFA-CAD6-EDCA-0D6D-EE5B9696426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50BA66A-96DC-1EA2-93F2-1E21166FCAE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37632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055D5-7BF6-0799-0BC8-F9E8D5EB29AC}"/>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35FD7A7C-EDD3-7F83-5052-398D370F04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068699-D29E-E039-2022-C60A8B03AF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F41A0D0F-9020-1520-E8CD-AA3E5DE56E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47735B-654B-71DF-CA02-E2AC0C970E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7ABE6BBB-71E1-0943-1F1D-AD704964772B}"/>
              </a:ext>
            </a:extLst>
          </p:cNvPr>
          <p:cNvSpPr>
            <a:spLocks noGrp="1"/>
          </p:cNvSpPr>
          <p:nvPr>
            <p:ph type="dt" sz="half" idx="10"/>
          </p:nvPr>
        </p:nvSpPr>
        <p:spPr/>
        <p:txBody>
          <a:bodyPr/>
          <a:lstStyle/>
          <a:p>
            <a:fld id="{49343D99-809A-49C0-96E5-4250D0B498EE}" type="datetime1">
              <a:rPr lang="en-US" smtClean="0"/>
              <a:t>9/4/2022</a:t>
            </a:fld>
            <a:endParaRPr lang="en-US" dirty="0"/>
          </a:p>
        </p:txBody>
      </p:sp>
      <p:sp>
        <p:nvSpPr>
          <p:cNvPr id="8" name="Footer Placeholder 7">
            <a:extLst>
              <a:ext uri="{FF2B5EF4-FFF2-40B4-BE49-F238E27FC236}">
                <a16:creationId xmlns:a16="http://schemas.microsoft.com/office/drawing/2014/main" id="{711C2C3E-9705-F5FF-5DC6-6FAD34EC8A6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80F9B5B-B845-41BB-292C-A9AB0D2FB3E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4020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9A62A-C359-7E11-8AEB-5E4188CDE1DE}"/>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D0AB97BC-E8E8-7798-41B1-4AD895888967}"/>
              </a:ext>
            </a:extLst>
          </p:cNvPr>
          <p:cNvSpPr>
            <a:spLocks noGrp="1"/>
          </p:cNvSpPr>
          <p:nvPr>
            <p:ph type="dt" sz="half" idx="10"/>
          </p:nvPr>
        </p:nvSpPr>
        <p:spPr/>
        <p:txBody>
          <a:bodyPr/>
          <a:lstStyle/>
          <a:p>
            <a:fld id="{A143DE9B-B678-4EFB-BB7D-A4370204A0B0}" type="datetime1">
              <a:rPr lang="en-US" smtClean="0"/>
              <a:t>9/4/2022</a:t>
            </a:fld>
            <a:endParaRPr lang="en-US" dirty="0"/>
          </a:p>
        </p:txBody>
      </p:sp>
      <p:sp>
        <p:nvSpPr>
          <p:cNvPr id="4" name="Footer Placeholder 3">
            <a:extLst>
              <a:ext uri="{FF2B5EF4-FFF2-40B4-BE49-F238E27FC236}">
                <a16:creationId xmlns:a16="http://schemas.microsoft.com/office/drawing/2014/main" id="{DA48BDA6-383E-D841-D513-2CAD5C62AC0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4BA01E2-55B9-4D31-50A7-C1C8A0E0920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5617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292AA1-F8D0-FDCD-B8EB-5BA63F5BBED1}"/>
              </a:ext>
            </a:extLst>
          </p:cNvPr>
          <p:cNvSpPr>
            <a:spLocks noGrp="1"/>
          </p:cNvSpPr>
          <p:nvPr>
            <p:ph type="dt" sz="half" idx="10"/>
          </p:nvPr>
        </p:nvSpPr>
        <p:spPr/>
        <p:txBody>
          <a:bodyPr/>
          <a:lstStyle/>
          <a:p>
            <a:fld id="{E68812DA-F765-4142-A6A3-A8ED7235E082}" type="datetime1">
              <a:rPr lang="en-US" smtClean="0"/>
              <a:t>9/4/2022</a:t>
            </a:fld>
            <a:endParaRPr lang="en-US" dirty="0"/>
          </a:p>
        </p:txBody>
      </p:sp>
      <p:sp>
        <p:nvSpPr>
          <p:cNvPr id="3" name="Footer Placeholder 2">
            <a:extLst>
              <a:ext uri="{FF2B5EF4-FFF2-40B4-BE49-F238E27FC236}">
                <a16:creationId xmlns:a16="http://schemas.microsoft.com/office/drawing/2014/main" id="{3D7090EC-F2D6-8907-9EB3-5614529E2F3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C3FDA92-0059-37B8-2D28-E68A2E65517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03106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59CC3-D691-05AB-D408-55196BC5AF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1ED18C57-2E5E-341D-9D54-B44BE25923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B0B40C8E-F9E3-9DC9-015F-28C111B9B8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C04276-685E-9C6D-B30E-F4C48A442868}"/>
              </a:ext>
            </a:extLst>
          </p:cNvPr>
          <p:cNvSpPr>
            <a:spLocks noGrp="1"/>
          </p:cNvSpPr>
          <p:nvPr>
            <p:ph type="dt" sz="half" idx="10"/>
          </p:nvPr>
        </p:nvSpPr>
        <p:spPr/>
        <p:txBody>
          <a:bodyPr/>
          <a:lstStyle/>
          <a:p>
            <a:fld id="{3E0277FD-7DE6-41D4-930D-AC99F5AFE54E}" type="datetime1">
              <a:rPr lang="en-US" smtClean="0"/>
              <a:t>9/4/2022</a:t>
            </a:fld>
            <a:endParaRPr lang="en-US" dirty="0"/>
          </a:p>
        </p:txBody>
      </p:sp>
      <p:sp>
        <p:nvSpPr>
          <p:cNvPr id="6" name="Footer Placeholder 5">
            <a:extLst>
              <a:ext uri="{FF2B5EF4-FFF2-40B4-BE49-F238E27FC236}">
                <a16:creationId xmlns:a16="http://schemas.microsoft.com/office/drawing/2014/main" id="{3FDBC6E7-0767-9209-12BC-9D6C2FF9E66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8F98587-9623-74E8-9678-C94B95C5FF20}"/>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01026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D3781-B96D-CBA9-DF70-8A42F35CD0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78E0E368-66B4-150E-D233-83F70046E0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7A6529B3-6B26-1642-D070-64566B3D10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09A55A-B769-8590-1732-DF040327EFFF}"/>
              </a:ext>
            </a:extLst>
          </p:cNvPr>
          <p:cNvSpPr>
            <a:spLocks noGrp="1"/>
          </p:cNvSpPr>
          <p:nvPr>
            <p:ph type="dt" sz="half" idx="10"/>
          </p:nvPr>
        </p:nvSpPr>
        <p:spPr/>
        <p:txBody>
          <a:bodyPr/>
          <a:lstStyle/>
          <a:p>
            <a:fld id="{9EA15526-7079-4B7B-987C-1B5FAE11A0FF}" type="datetime1">
              <a:rPr lang="en-US" smtClean="0"/>
              <a:t>9/4/2022</a:t>
            </a:fld>
            <a:endParaRPr lang="en-US" dirty="0"/>
          </a:p>
        </p:txBody>
      </p:sp>
      <p:sp>
        <p:nvSpPr>
          <p:cNvPr id="6" name="Footer Placeholder 5">
            <a:extLst>
              <a:ext uri="{FF2B5EF4-FFF2-40B4-BE49-F238E27FC236}">
                <a16:creationId xmlns:a16="http://schemas.microsoft.com/office/drawing/2014/main" id="{E5464B8F-12D0-3ADF-9DFA-775C4B2C7DB0}"/>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161D2A88-926F-2F05-233B-56633B2E8D3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37558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44EF3C-1F0F-5643-0FE8-1D35756D51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28955215-5EC8-88DF-1420-72244A298F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C664A3A6-1CC9-8364-E810-6632A7621E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ED0CC-082F-4160-86E5-0D6041F12778}" type="datetime1">
              <a:rPr lang="en-US" smtClean="0"/>
              <a:t>9/4/2022</a:t>
            </a:fld>
            <a:endParaRPr lang="en-US" dirty="0"/>
          </a:p>
        </p:txBody>
      </p:sp>
      <p:sp>
        <p:nvSpPr>
          <p:cNvPr id="5" name="Footer Placeholder 4">
            <a:extLst>
              <a:ext uri="{FF2B5EF4-FFF2-40B4-BE49-F238E27FC236}">
                <a16:creationId xmlns:a16="http://schemas.microsoft.com/office/drawing/2014/main" id="{5665CDCC-C2FA-DC1B-C226-130CC5CB7A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14F5625-4804-E12B-95F9-65BE799BD5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22316842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online.lisansustu.ibu.edu.tr/post/AnaBilimDallariPr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lisansustu.ibu.edu.tr/enstitu/personel/akademik-personel" TargetMode="External"/><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hyperlink" Target="https://apikalitebilgi.ibu.edu.tr/Storage/342671/322/GostergeCevapProofFiles/Ek%201.2.4%20tez%20teslim.jpeg" TargetMode="External"/><Relationship Id="rId2" Type="http://schemas.openxmlformats.org/officeDocument/2006/relationships/hyperlink" Target="http://lisansustu.ibu.edu.tr/eadb-ve-programlar/surecler-hakkinda" TargetMode="External"/><Relationship Id="rId1" Type="http://schemas.openxmlformats.org/officeDocument/2006/relationships/slideLayout" Target="../slideLayouts/slideLayout2.xml"/><Relationship Id="rId4" Type="http://schemas.openxmlformats.org/officeDocument/2006/relationships/hyperlink" Target="https://apikalitebilgi.ibu.edu.tr/Storage/342671/322/GostergeCevapProofFiles/Ek%203.1.2%20Stratejik%20plan%20%C3%B6z%20%C3%A7er%C3%A7eve.pdf"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drive.google.com/file/d/1aj7IjLsr8oP--v4YgMjFZV7JR19eaBnk/view?usp=shari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pikalitebilgi.ibu.edu.tr/Storage/342671/322/GostergeCevapProofFiles/Ek%202.1.B.1.1.4.1.png" TargetMode="External"/><Relationship Id="rId2" Type="http://schemas.openxmlformats.org/officeDocument/2006/relationships/hyperlink" Target="https://apikalitebilgi.ibu.edu.tr/Storage/342671/322/GostergeCevapProofFiles/EK%202.1.B.1.1.1.2.pdf" TargetMode="External"/><Relationship Id="rId1" Type="http://schemas.openxmlformats.org/officeDocument/2006/relationships/slideLayout" Target="../slideLayouts/slideLayout2.xml"/><Relationship Id="rId6" Type="http://schemas.openxmlformats.org/officeDocument/2006/relationships/hyperlink" Target="https://apikalitebilgi.ibu.edu.tr/Storage/342671/322/GostergeCevapProofFiles/Ek%201.2.4%20tez%20teslim.jpeg" TargetMode="External"/><Relationship Id="rId5" Type="http://schemas.openxmlformats.org/officeDocument/2006/relationships/hyperlink" Target="http://lisansustu.ibu.edu.tr/eadb-ve-programlar/surecler-hakkinda" TargetMode="External"/><Relationship Id="rId4" Type="http://schemas.openxmlformats.org/officeDocument/2006/relationships/hyperlink" Target="https://apikalitebilgi.ibu.edu.tr/Storage/342671/322/GostergeCevapProofFiles/Ek%202.1.B.1.1.4.3.pdf" TargetMode="Externa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apikalitebilgi.ibu.edu.tr/Storage/342671/322/GostergeCevapProofFiles/Ek.4.1.1%20MEB%20protokol.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loorplan on a table">
            <a:extLst>
              <a:ext uri="{FF2B5EF4-FFF2-40B4-BE49-F238E27FC236}">
                <a16:creationId xmlns:a16="http://schemas.microsoft.com/office/drawing/2014/main" id="{3FB0D32F-E0B7-D99F-F968-8AACC240A576}"/>
              </a:ext>
            </a:extLst>
          </p:cNvPr>
          <p:cNvPicPr>
            <a:picLocks noChangeAspect="1"/>
          </p:cNvPicPr>
          <p:nvPr/>
        </p:nvPicPr>
        <p:blipFill rotWithShape="1">
          <a:blip r:embed="rId2"/>
          <a:srcRect l="21853" r="5217"/>
          <a:stretch/>
        </p:blipFill>
        <p:spPr>
          <a:xfrm>
            <a:off x="5101771" y="10"/>
            <a:ext cx="7094361" cy="6857989"/>
          </a:xfrm>
          <a:prstGeom prst="rect">
            <a:avLst/>
          </a:prstGeom>
        </p:spPr>
      </p:pic>
      <p:sp>
        <p:nvSpPr>
          <p:cNvPr id="2" name="Title 1">
            <a:extLst>
              <a:ext uri="{FF2B5EF4-FFF2-40B4-BE49-F238E27FC236}">
                <a16:creationId xmlns:a16="http://schemas.microsoft.com/office/drawing/2014/main" id="{A1C74E51-6D9F-74D7-B079-88FE3A0F8291}"/>
              </a:ext>
            </a:extLst>
          </p:cNvPr>
          <p:cNvSpPr>
            <a:spLocks noGrp="1"/>
          </p:cNvSpPr>
          <p:nvPr>
            <p:ph type="ctrTitle"/>
          </p:nvPr>
        </p:nvSpPr>
        <p:spPr>
          <a:xfrm>
            <a:off x="643467" y="672663"/>
            <a:ext cx="4233333" cy="2756338"/>
          </a:xfrm>
          <a:solidFill>
            <a:schemeClr val="accent2">
              <a:lumMod val="40000"/>
              <a:lumOff val="60000"/>
            </a:schemeClr>
          </a:solidFill>
        </p:spPr>
        <p:txBody>
          <a:bodyPr>
            <a:noAutofit/>
          </a:bodyPr>
          <a:lstStyle/>
          <a:p>
            <a:r>
              <a:rPr lang="tr-TR" sz="3200" dirty="0"/>
              <a:t>Lisansüstü Eğitim Enstitüsü</a:t>
            </a:r>
            <a:br>
              <a:rPr lang="tr-TR" sz="3200" dirty="0"/>
            </a:br>
            <a:r>
              <a:rPr lang="tr-TR" sz="3200" dirty="0"/>
              <a:t>2022 Öz/Akran Değerlendirmeden Çıkan </a:t>
            </a:r>
            <a:r>
              <a:rPr lang="tr-TR" sz="3200" b="1" dirty="0"/>
              <a:t>İyileştirme Eylem Planları</a:t>
            </a:r>
            <a:br>
              <a:rPr lang="tr-TR" sz="3200" b="1" dirty="0"/>
            </a:br>
            <a:r>
              <a:rPr lang="tr-TR" sz="3200" dirty="0"/>
              <a:t>ve Önceki İyileştirmeler</a:t>
            </a:r>
            <a:endParaRPr lang="tr-TR" sz="3200" dirty="0">
              <a:solidFill>
                <a:srgbClr val="FFFFFF"/>
              </a:solidFill>
            </a:endParaRPr>
          </a:p>
        </p:txBody>
      </p:sp>
      <p:sp>
        <p:nvSpPr>
          <p:cNvPr id="3" name="Subtitle 2">
            <a:extLst>
              <a:ext uri="{FF2B5EF4-FFF2-40B4-BE49-F238E27FC236}">
                <a16:creationId xmlns:a16="http://schemas.microsoft.com/office/drawing/2014/main" id="{5BA8F365-98B6-A201-A8E4-D65C1A0EE4F8}"/>
              </a:ext>
            </a:extLst>
          </p:cNvPr>
          <p:cNvSpPr>
            <a:spLocks noGrp="1"/>
          </p:cNvSpPr>
          <p:nvPr>
            <p:ph type="subTitle" idx="1"/>
          </p:nvPr>
        </p:nvSpPr>
        <p:spPr>
          <a:xfrm>
            <a:off x="643467" y="4046483"/>
            <a:ext cx="4092525" cy="1932285"/>
          </a:xfrm>
          <a:solidFill>
            <a:schemeClr val="accent4">
              <a:lumMod val="60000"/>
              <a:lumOff val="40000"/>
            </a:schemeClr>
          </a:solidFill>
        </p:spPr>
        <p:txBody>
          <a:bodyPr>
            <a:normAutofit/>
          </a:bodyPr>
          <a:lstStyle/>
          <a:p>
            <a:r>
              <a:rPr lang="tr-TR" dirty="0">
                <a:solidFill>
                  <a:srgbClr val="FFFFFF"/>
                </a:solidFill>
              </a:rPr>
              <a:t>Sunumu yapan kişi: Hüseyin Yakar</a:t>
            </a:r>
          </a:p>
          <a:p>
            <a:r>
              <a:rPr lang="tr-TR" dirty="0">
                <a:solidFill>
                  <a:srgbClr val="FFFFFF"/>
                </a:solidFill>
              </a:rPr>
              <a:t>Hazırlayan ekip: Hüseyin Yakar-Cihangir Kirazlı</a:t>
            </a:r>
          </a:p>
          <a:p>
            <a:endParaRPr lang="tr-TR" dirty="0">
              <a:solidFill>
                <a:srgbClr val="FFFFFF"/>
              </a:solidFill>
            </a:endParaRPr>
          </a:p>
        </p:txBody>
      </p:sp>
    </p:spTree>
    <p:extLst>
      <p:ext uri="{BB962C8B-B14F-4D97-AF65-F5344CB8AC3E}">
        <p14:creationId xmlns:p14="http://schemas.microsoft.com/office/powerpoint/2010/main" val="2474897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D4DDE0-01D0-0962-69A6-B9E0D5D5868D}"/>
              </a:ext>
            </a:extLst>
          </p:cNvPr>
          <p:cNvSpPr>
            <a:spLocks noGrp="1"/>
          </p:cNvSpPr>
          <p:nvPr>
            <p:ph type="title"/>
          </p:nvPr>
        </p:nvSpPr>
        <p:spPr/>
        <p:txBody>
          <a:bodyPr/>
          <a:lstStyle/>
          <a:p>
            <a:pPr algn="ctr"/>
            <a:r>
              <a:rPr lang="tr-TR" dirty="0"/>
              <a:t>Mezun Sayılarının Yıllara Göre Değişimi</a:t>
            </a:r>
          </a:p>
        </p:txBody>
      </p:sp>
      <p:graphicFrame>
        <p:nvGraphicFramePr>
          <p:cNvPr id="7" name="İçerik Yer Tutucusu 6">
            <a:extLst>
              <a:ext uri="{FF2B5EF4-FFF2-40B4-BE49-F238E27FC236}">
                <a16:creationId xmlns:a16="http://schemas.microsoft.com/office/drawing/2014/main" id="{E4B63139-46CE-8857-B1AA-36D83EFD137D}"/>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9179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D4DDE0-01D0-0962-69A6-B9E0D5D5868D}"/>
              </a:ext>
            </a:extLst>
          </p:cNvPr>
          <p:cNvSpPr>
            <a:spLocks noGrp="1"/>
          </p:cNvSpPr>
          <p:nvPr>
            <p:ph type="title"/>
          </p:nvPr>
        </p:nvSpPr>
        <p:spPr>
          <a:xfrm>
            <a:off x="755650" y="546098"/>
            <a:ext cx="10515600" cy="854075"/>
          </a:xfrm>
        </p:spPr>
        <p:txBody>
          <a:bodyPr>
            <a:normAutofit fontScale="90000"/>
          </a:bodyPr>
          <a:lstStyle/>
          <a:p>
            <a:pPr algn="ctr"/>
            <a:r>
              <a:rPr lang="tr-TR" sz="2700" dirty="0">
                <a:latin typeface="TimesNewRomanRegular"/>
              </a:rPr>
              <a:t>Enstitümüzde 64 Ana Bilim Dalı Başkanlığınca 85 tezli yüksek lisans programı, 14 tezsiz yüksek </a:t>
            </a:r>
            <a:r>
              <a:rPr lang="sv-SE" sz="2700" dirty="0">
                <a:latin typeface="TimesNewRomanRegular"/>
              </a:rPr>
              <a:t>lisans programı ve 40 doktora programı yürütülmektedir</a:t>
            </a:r>
            <a:r>
              <a:rPr lang="tr-TR" sz="2700" dirty="0">
                <a:latin typeface="TimesNewRomanRegular"/>
              </a:rPr>
              <a:t> </a:t>
            </a:r>
            <a:r>
              <a:rPr lang="sv-SE" sz="2800" dirty="0">
                <a:latin typeface="TimesNewRomanRegular"/>
              </a:rPr>
              <a:t>(</a:t>
            </a:r>
            <a:r>
              <a:rPr lang="sv-SE" sz="2800" dirty="0">
                <a:latin typeface="TimesNewRomanRegular"/>
                <a:hlinkClick r:id="rId2"/>
              </a:rPr>
              <a:t>http://online.lisansustu.ibu.edu.tr/post/AnaBilimDallariPro</a:t>
            </a:r>
            <a:r>
              <a:rPr lang="sv-SE" sz="2800" dirty="0">
                <a:latin typeface="TimesNewRomanRegular"/>
              </a:rPr>
              <a:t>).</a:t>
            </a:r>
            <a:r>
              <a:rPr lang="tr-TR" sz="2800" dirty="0">
                <a:latin typeface="TimesNewRomanRegular"/>
              </a:rPr>
              <a:t> </a:t>
            </a:r>
            <a:br>
              <a:rPr lang="tr-TR" sz="2800" dirty="0">
                <a:latin typeface="TimesNewRomanRegular"/>
              </a:rPr>
            </a:br>
            <a:endParaRPr lang="tr-TR" sz="2800" dirty="0"/>
          </a:p>
        </p:txBody>
      </p:sp>
      <p:graphicFrame>
        <p:nvGraphicFramePr>
          <p:cNvPr id="16" name="İçerik Yer Tutucusu 15">
            <a:extLst>
              <a:ext uri="{FF2B5EF4-FFF2-40B4-BE49-F238E27FC236}">
                <a16:creationId xmlns:a16="http://schemas.microsoft.com/office/drawing/2014/main" id="{849FDB3F-FC8E-44B2-6ABB-883D24048CEC}"/>
              </a:ext>
            </a:extLst>
          </p:cNvPr>
          <p:cNvGraphicFramePr>
            <a:graphicFrameLocks noGrp="1"/>
          </p:cNvGraphicFramePr>
          <p:nvPr>
            <p:ph idx="1"/>
            <p:extLst>
              <p:ext uri="{D42A27DB-BD31-4B8C-83A1-F6EECF244321}">
                <p14:modId xmlns:p14="http://schemas.microsoft.com/office/powerpoint/2010/main" val="3842478264"/>
              </p:ext>
            </p:extLst>
          </p:nvPr>
        </p:nvGraphicFramePr>
        <p:xfrm>
          <a:off x="347141" y="1416050"/>
          <a:ext cx="5748859" cy="4895852"/>
        </p:xfrm>
        <a:graphic>
          <a:graphicData uri="http://schemas.openxmlformats.org/drawingml/2006/table">
            <a:tbl>
              <a:tblPr>
                <a:tableStyleId>{69C7853C-536D-4A76-A0AE-DD22124D55A5}</a:tableStyleId>
              </a:tblPr>
              <a:tblGrid>
                <a:gridCol w="1874837">
                  <a:extLst>
                    <a:ext uri="{9D8B030D-6E8A-4147-A177-3AD203B41FA5}">
                      <a16:colId xmlns:a16="http://schemas.microsoft.com/office/drawing/2014/main" val="55485554"/>
                    </a:ext>
                  </a:extLst>
                </a:gridCol>
                <a:gridCol w="612191">
                  <a:extLst>
                    <a:ext uri="{9D8B030D-6E8A-4147-A177-3AD203B41FA5}">
                      <a16:colId xmlns:a16="http://schemas.microsoft.com/office/drawing/2014/main" val="2595802455"/>
                    </a:ext>
                  </a:extLst>
                </a:gridCol>
                <a:gridCol w="813067">
                  <a:extLst>
                    <a:ext uri="{9D8B030D-6E8A-4147-A177-3AD203B41FA5}">
                      <a16:colId xmlns:a16="http://schemas.microsoft.com/office/drawing/2014/main" val="309593952"/>
                    </a:ext>
                  </a:extLst>
                </a:gridCol>
                <a:gridCol w="612191">
                  <a:extLst>
                    <a:ext uri="{9D8B030D-6E8A-4147-A177-3AD203B41FA5}">
                      <a16:colId xmlns:a16="http://schemas.microsoft.com/office/drawing/2014/main" val="3150795736"/>
                    </a:ext>
                  </a:extLst>
                </a:gridCol>
                <a:gridCol w="612191">
                  <a:extLst>
                    <a:ext uri="{9D8B030D-6E8A-4147-A177-3AD203B41FA5}">
                      <a16:colId xmlns:a16="http://schemas.microsoft.com/office/drawing/2014/main" val="1032417199"/>
                    </a:ext>
                  </a:extLst>
                </a:gridCol>
                <a:gridCol w="612191">
                  <a:extLst>
                    <a:ext uri="{9D8B030D-6E8A-4147-A177-3AD203B41FA5}">
                      <a16:colId xmlns:a16="http://schemas.microsoft.com/office/drawing/2014/main" val="3418847746"/>
                    </a:ext>
                  </a:extLst>
                </a:gridCol>
                <a:gridCol w="612191">
                  <a:extLst>
                    <a:ext uri="{9D8B030D-6E8A-4147-A177-3AD203B41FA5}">
                      <a16:colId xmlns:a16="http://schemas.microsoft.com/office/drawing/2014/main" val="3936817716"/>
                    </a:ext>
                  </a:extLst>
                </a:gridCol>
              </a:tblGrid>
              <a:tr h="196620">
                <a:tc>
                  <a:txBody>
                    <a:bodyPr/>
                    <a:lstStyle/>
                    <a:p>
                      <a:pPr algn="l" fontAlgn="ctr"/>
                      <a:endParaRPr lang="tr-TR" sz="1000" b="0" i="0" u="none" strike="noStrike" dirty="0">
                        <a:solidFill>
                          <a:srgbClr val="000000"/>
                        </a:solidFill>
                        <a:effectLst/>
                        <a:latin typeface="Calibri" panose="020F0502020204030204" pitchFamily="34" charset="0"/>
                      </a:endParaRPr>
                    </a:p>
                  </a:txBody>
                  <a:tcPr marL="8738" marR="8738" marT="8738" marB="0" anchor="ctr"/>
                </a:tc>
                <a:tc gridSpan="2">
                  <a:txBody>
                    <a:bodyPr/>
                    <a:lstStyle/>
                    <a:p>
                      <a:pPr algn="ctr" fontAlgn="ctr"/>
                      <a:r>
                        <a:rPr lang="tr-TR" sz="900" b="1" u="none" strike="noStrike" dirty="0">
                          <a:solidFill>
                            <a:srgbClr val="000000"/>
                          </a:solidFill>
                          <a:effectLst/>
                        </a:rPr>
                        <a:t>YL</a:t>
                      </a:r>
                      <a:endParaRPr lang="tr-TR" sz="900" b="1" i="0" u="none" strike="noStrike" dirty="0">
                        <a:solidFill>
                          <a:srgbClr val="000000"/>
                        </a:solidFill>
                        <a:effectLst/>
                        <a:latin typeface="Calibri" panose="020F0502020204030204" pitchFamily="34" charset="0"/>
                      </a:endParaRPr>
                    </a:p>
                  </a:txBody>
                  <a:tcPr marL="8738" marR="8738" marT="8738" marB="0" anchor="ctr"/>
                </a:tc>
                <a:tc hMerge="1">
                  <a:txBody>
                    <a:bodyPr/>
                    <a:lstStyle/>
                    <a:p>
                      <a:endParaRPr lang="tr-TR"/>
                    </a:p>
                  </a:txBody>
                  <a:tcPr/>
                </a:tc>
                <a:tc gridSpan="2">
                  <a:txBody>
                    <a:bodyPr/>
                    <a:lstStyle/>
                    <a:p>
                      <a:pPr algn="ctr" fontAlgn="ctr"/>
                      <a:r>
                        <a:rPr lang="tr-TR" sz="900" b="1" u="none" strike="noStrike" dirty="0">
                          <a:solidFill>
                            <a:srgbClr val="000000"/>
                          </a:solidFill>
                          <a:effectLst/>
                        </a:rPr>
                        <a:t>Doktora</a:t>
                      </a:r>
                      <a:endParaRPr lang="tr-TR" sz="900" b="1" i="0" u="none" strike="noStrike" dirty="0">
                        <a:solidFill>
                          <a:srgbClr val="000000"/>
                        </a:solidFill>
                        <a:effectLst/>
                        <a:latin typeface="Calibri" panose="020F0502020204030204" pitchFamily="34" charset="0"/>
                      </a:endParaRPr>
                    </a:p>
                  </a:txBody>
                  <a:tcPr marL="8738" marR="8738" marT="8738" marB="0" anchor="ctr"/>
                </a:tc>
                <a:tc hMerge="1">
                  <a:txBody>
                    <a:bodyPr/>
                    <a:lstStyle/>
                    <a:p>
                      <a:endParaRPr lang="tr-TR"/>
                    </a:p>
                  </a:txBody>
                  <a:tcPr/>
                </a:tc>
                <a:tc gridSpan="2">
                  <a:txBody>
                    <a:bodyPr/>
                    <a:lstStyle/>
                    <a:p>
                      <a:pPr algn="ctr" fontAlgn="ctr"/>
                      <a:r>
                        <a:rPr lang="tr-TR" sz="900" b="1" u="none" strike="noStrike" dirty="0">
                          <a:solidFill>
                            <a:srgbClr val="000000"/>
                          </a:solidFill>
                          <a:effectLst/>
                        </a:rPr>
                        <a:t>Toplam</a:t>
                      </a:r>
                      <a:endParaRPr lang="tr-TR" sz="900" b="1" i="0" u="none" strike="noStrike" dirty="0">
                        <a:solidFill>
                          <a:srgbClr val="000000"/>
                        </a:solidFill>
                        <a:effectLst/>
                        <a:latin typeface="Calibri" panose="020F0502020204030204" pitchFamily="34" charset="0"/>
                      </a:endParaRPr>
                    </a:p>
                  </a:txBody>
                  <a:tcPr marL="8738" marR="8738" marT="8738" marB="0" anchor="ctr"/>
                </a:tc>
                <a:tc hMerge="1">
                  <a:txBody>
                    <a:bodyPr/>
                    <a:lstStyle/>
                    <a:p>
                      <a:endParaRPr lang="tr-TR"/>
                    </a:p>
                  </a:txBody>
                  <a:tcPr/>
                </a:tc>
                <a:extLst>
                  <a:ext uri="{0D108BD9-81ED-4DB2-BD59-A6C34878D82A}">
                    <a16:rowId xmlns:a16="http://schemas.microsoft.com/office/drawing/2014/main" val="2451337388"/>
                  </a:ext>
                </a:extLst>
              </a:tr>
              <a:tr h="324424">
                <a:tc>
                  <a:txBody>
                    <a:bodyPr/>
                    <a:lstStyle/>
                    <a:p>
                      <a:pPr algn="l" fontAlgn="ctr"/>
                      <a:r>
                        <a:rPr lang="tr-TR" sz="900" b="1" u="none" strike="noStrike" dirty="0">
                          <a:solidFill>
                            <a:srgbClr val="000000"/>
                          </a:solidFill>
                          <a:effectLst/>
                        </a:rPr>
                        <a:t>Anabilim dalları-ABD Başkanları</a:t>
                      </a:r>
                      <a:endParaRPr lang="tr-TR" sz="900" b="1"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1" u="none" strike="noStrike" dirty="0">
                          <a:solidFill>
                            <a:srgbClr val="000000"/>
                          </a:solidFill>
                          <a:effectLst/>
                        </a:rPr>
                        <a:t>Aktif</a:t>
                      </a:r>
                      <a:endParaRPr lang="tr-TR" sz="900" b="1"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1" u="none" strike="noStrike" dirty="0">
                          <a:solidFill>
                            <a:srgbClr val="000000"/>
                          </a:solidFill>
                          <a:effectLst/>
                        </a:rPr>
                        <a:t>Mezun (20-21)</a:t>
                      </a:r>
                      <a:endParaRPr lang="tr-TR" sz="900" b="1"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1" u="none" strike="noStrike" dirty="0">
                          <a:solidFill>
                            <a:srgbClr val="000000"/>
                          </a:solidFill>
                          <a:effectLst/>
                        </a:rPr>
                        <a:t>Aktif</a:t>
                      </a:r>
                      <a:endParaRPr lang="tr-TR" sz="900" b="1"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1" u="none" strike="noStrike" dirty="0">
                          <a:solidFill>
                            <a:srgbClr val="000000"/>
                          </a:solidFill>
                          <a:effectLst/>
                        </a:rPr>
                        <a:t>Mezun (20-21)</a:t>
                      </a:r>
                      <a:endParaRPr lang="tr-TR" sz="900" b="1"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1" u="none" strike="noStrike" dirty="0">
                          <a:solidFill>
                            <a:srgbClr val="000000"/>
                          </a:solidFill>
                          <a:effectLst/>
                        </a:rPr>
                        <a:t>Aktif</a:t>
                      </a:r>
                      <a:endParaRPr lang="tr-TR" sz="900" b="1"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1" u="none" strike="noStrike" dirty="0">
                          <a:solidFill>
                            <a:srgbClr val="000000"/>
                          </a:solidFill>
                          <a:effectLst/>
                        </a:rPr>
                        <a:t>Mezun (20-21)</a:t>
                      </a:r>
                      <a:endParaRPr lang="tr-TR" sz="900" b="1" i="0" u="none" strike="noStrike" dirty="0">
                        <a:solidFill>
                          <a:srgbClr val="000000"/>
                        </a:solidFill>
                        <a:effectLst/>
                        <a:latin typeface="Calibri" panose="020F0502020204030204" pitchFamily="34" charset="0"/>
                      </a:endParaRPr>
                    </a:p>
                  </a:txBody>
                  <a:tcPr marL="8738" marR="8738" marT="8738" marB="0" anchor="ctr"/>
                </a:tc>
                <a:extLst>
                  <a:ext uri="{0D108BD9-81ED-4DB2-BD59-A6C34878D82A}">
                    <a16:rowId xmlns:a16="http://schemas.microsoft.com/office/drawing/2014/main" val="1047132054"/>
                  </a:ext>
                </a:extLst>
              </a:tr>
              <a:tr h="196620">
                <a:tc>
                  <a:txBody>
                    <a:bodyPr/>
                    <a:lstStyle/>
                    <a:p>
                      <a:pPr algn="l" fontAlgn="ctr"/>
                      <a:r>
                        <a:rPr lang="tr-TR" sz="900" b="0" u="none" strike="noStrike" dirty="0">
                          <a:solidFill>
                            <a:srgbClr val="000000"/>
                          </a:solidFill>
                          <a:effectLst/>
                        </a:rPr>
                        <a:t> Acil Tıp Doç. Dr. Tamer ÇOLAK</a:t>
                      </a:r>
                      <a:endParaRPr lang="tr-TR" sz="900" b="0"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dirty="0">
                          <a:solidFill>
                            <a:srgbClr val="000000"/>
                          </a:solidFill>
                          <a:effectLst/>
                        </a:rPr>
                        <a:t>1</a:t>
                      </a:r>
                      <a:endParaRPr lang="tr-TR" sz="900" b="0"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dirty="0">
                          <a:solidFill>
                            <a:srgbClr val="000000"/>
                          </a:solidFill>
                          <a:effectLst/>
                        </a:rPr>
                        <a:t>2</a:t>
                      </a:r>
                      <a:endParaRPr lang="tr-TR" sz="900" b="0"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1</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2</a:t>
                      </a:r>
                      <a:endParaRPr lang="tr-TR" sz="900" b="0" i="0" u="none" strike="noStrike">
                        <a:solidFill>
                          <a:srgbClr val="000000"/>
                        </a:solidFill>
                        <a:effectLst/>
                        <a:latin typeface="Calibri" panose="020F0502020204030204" pitchFamily="34" charset="0"/>
                      </a:endParaRPr>
                    </a:p>
                  </a:txBody>
                  <a:tcPr marL="8738" marR="8738" marT="8738" marB="0" anchor="ctr"/>
                </a:tc>
                <a:extLst>
                  <a:ext uri="{0D108BD9-81ED-4DB2-BD59-A6C34878D82A}">
                    <a16:rowId xmlns:a16="http://schemas.microsoft.com/office/drawing/2014/main" val="3735866261"/>
                  </a:ext>
                </a:extLst>
              </a:tr>
              <a:tr h="334255">
                <a:tc>
                  <a:txBody>
                    <a:bodyPr/>
                    <a:lstStyle/>
                    <a:p>
                      <a:pPr algn="l" fontAlgn="ctr"/>
                      <a:r>
                        <a:rPr lang="tr-TR" sz="900" b="0" u="none" strike="noStrike">
                          <a:solidFill>
                            <a:srgbClr val="000000"/>
                          </a:solidFill>
                          <a:effectLst/>
                        </a:rPr>
                        <a:t>  Anatomi Prof. Dr. Ibrahim KÜRTÜL</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dirty="0">
                          <a:solidFill>
                            <a:srgbClr val="000000"/>
                          </a:solidFill>
                          <a:effectLst/>
                        </a:rPr>
                        <a:t>18</a:t>
                      </a:r>
                      <a:endParaRPr lang="tr-TR" sz="900" b="0"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1</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18</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1</a:t>
                      </a:r>
                      <a:endParaRPr lang="tr-TR" sz="900" b="0" i="0" u="none" strike="noStrike">
                        <a:solidFill>
                          <a:srgbClr val="000000"/>
                        </a:solidFill>
                        <a:effectLst/>
                        <a:latin typeface="Calibri" panose="020F0502020204030204" pitchFamily="34" charset="0"/>
                      </a:endParaRPr>
                    </a:p>
                  </a:txBody>
                  <a:tcPr marL="8738" marR="8738" marT="8738" marB="0" anchor="ctr"/>
                </a:tc>
                <a:extLst>
                  <a:ext uri="{0D108BD9-81ED-4DB2-BD59-A6C34878D82A}">
                    <a16:rowId xmlns:a16="http://schemas.microsoft.com/office/drawing/2014/main" val="837744765"/>
                  </a:ext>
                </a:extLst>
              </a:tr>
              <a:tr h="334255">
                <a:tc>
                  <a:txBody>
                    <a:bodyPr/>
                    <a:lstStyle/>
                    <a:p>
                      <a:pPr algn="l" fontAlgn="ctr"/>
                      <a:r>
                        <a:rPr lang="tr-TR" sz="900" b="0" u="none" strike="noStrike" dirty="0">
                          <a:solidFill>
                            <a:srgbClr val="000000"/>
                          </a:solidFill>
                          <a:effectLst/>
                        </a:rPr>
                        <a:t>  Antrenörlük Eğitimi Prof. Dr. </a:t>
                      </a:r>
                      <a:r>
                        <a:rPr lang="tr-TR" sz="900" b="0" u="none" strike="noStrike" dirty="0" err="1">
                          <a:solidFill>
                            <a:srgbClr val="000000"/>
                          </a:solidFill>
                          <a:effectLst/>
                        </a:rPr>
                        <a:t>Ümid</a:t>
                      </a:r>
                      <a:r>
                        <a:rPr lang="tr-TR" sz="900" b="0" u="none" strike="noStrike" dirty="0">
                          <a:solidFill>
                            <a:srgbClr val="000000"/>
                          </a:solidFill>
                          <a:effectLst/>
                        </a:rPr>
                        <a:t> KARLI</a:t>
                      </a:r>
                      <a:endParaRPr lang="tr-TR" sz="900" b="0"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31</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dirty="0">
                          <a:solidFill>
                            <a:srgbClr val="000000"/>
                          </a:solidFill>
                          <a:effectLst/>
                        </a:rPr>
                        <a:t>2</a:t>
                      </a:r>
                      <a:endParaRPr lang="tr-TR" sz="900" b="0"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dirty="0">
                          <a:solidFill>
                            <a:srgbClr val="000000"/>
                          </a:solidFill>
                          <a:effectLst/>
                        </a:rPr>
                        <a:t>8</a:t>
                      </a:r>
                      <a:endParaRPr lang="tr-TR" sz="900" b="0"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39</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2</a:t>
                      </a:r>
                      <a:endParaRPr lang="tr-TR" sz="900" b="0" i="0" u="none" strike="noStrike">
                        <a:solidFill>
                          <a:srgbClr val="000000"/>
                        </a:solidFill>
                        <a:effectLst/>
                        <a:latin typeface="Calibri" panose="020F0502020204030204" pitchFamily="34" charset="0"/>
                      </a:endParaRPr>
                    </a:p>
                  </a:txBody>
                  <a:tcPr marL="8738" marR="8738" marT="8738" marB="0" anchor="ctr"/>
                </a:tc>
                <a:extLst>
                  <a:ext uri="{0D108BD9-81ED-4DB2-BD59-A6C34878D82A}">
                    <a16:rowId xmlns:a16="http://schemas.microsoft.com/office/drawing/2014/main" val="3663550599"/>
                  </a:ext>
                </a:extLst>
              </a:tr>
              <a:tr h="334255">
                <a:tc>
                  <a:txBody>
                    <a:bodyPr/>
                    <a:lstStyle/>
                    <a:p>
                      <a:pPr algn="l" fontAlgn="ctr"/>
                      <a:r>
                        <a:rPr lang="tr-TR" sz="900" b="0" u="none" strike="noStrike">
                          <a:solidFill>
                            <a:srgbClr val="000000"/>
                          </a:solidFill>
                          <a:effectLst/>
                        </a:rPr>
                        <a:t>  Bahçe Bitkileri Prof. Dr. Ferhad MURADOĞLU</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31</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dirty="0">
                          <a:solidFill>
                            <a:srgbClr val="000000"/>
                          </a:solidFill>
                          <a:effectLst/>
                        </a:rPr>
                        <a:t>7</a:t>
                      </a:r>
                      <a:endParaRPr lang="tr-TR" sz="900" b="0"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dirty="0">
                          <a:solidFill>
                            <a:srgbClr val="000000"/>
                          </a:solidFill>
                          <a:effectLst/>
                        </a:rPr>
                        <a:t>9</a:t>
                      </a:r>
                      <a:endParaRPr lang="tr-TR" sz="900" b="0"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dirty="0">
                          <a:solidFill>
                            <a:srgbClr val="000000"/>
                          </a:solidFill>
                          <a:effectLst/>
                        </a:rPr>
                        <a:t>8</a:t>
                      </a:r>
                      <a:endParaRPr lang="tr-TR" sz="900" b="0"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40</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15</a:t>
                      </a:r>
                      <a:endParaRPr lang="tr-TR" sz="900" b="0" i="0" u="none" strike="noStrike">
                        <a:solidFill>
                          <a:srgbClr val="000000"/>
                        </a:solidFill>
                        <a:effectLst/>
                        <a:latin typeface="Calibri" panose="020F0502020204030204" pitchFamily="34" charset="0"/>
                      </a:endParaRPr>
                    </a:p>
                  </a:txBody>
                  <a:tcPr marL="8738" marR="8738" marT="8738" marB="0" anchor="ctr"/>
                </a:tc>
                <a:extLst>
                  <a:ext uri="{0D108BD9-81ED-4DB2-BD59-A6C34878D82A}">
                    <a16:rowId xmlns:a16="http://schemas.microsoft.com/office/drawing/2014/main" val="2476846368"/>
                  </a:ext>
                </a:extLst>
              </a:tr>
              <a:tr h="334255">
                <a:tc>
                  <a:txBody>
                    <a:bodyPr/>
                    <a:lstStyle/>
                    <a:p>
                      <a:pPr algn="l" fontAlgn="ctr"/>
                      <a:r>
                        <a:rPr lang="tr-TR" sz="900" b="0" u="none" strike="noStrike" dirty="0">
                          <a:solidFill>
                            <a:srgbClr val="000000"/>
                          </a:solidFill>
                          <a:effectLst/>
                        </a:rPr>
                        <a:t>  Bankacılık ve Finans Prof. Dr. Ferudun KAYA</a:t>
                      </a:r>
                      <a:endParaRPr lang="tr-TR" sz="900" b="0"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44</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4</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dirty="0">
                          <a:solidFill>
                            <a:srgbClr val="000000"/>
                          </a:solidFill>
                          <a:effectLst/>
                        </a:rPr>
                        <a:t>10</a:t>
                      </a:r>
                      <a:endParaRPr lang="tr-TR" sz="900" b="0"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dirty="0">
                          <a:solidFill>
                            <a:srgbClr val="000000"/>
                          </a:solidFill>
                          <a:effectLst/>
                        </a:rPr>
                        <a:t>4</a:t>
                      </a:r>
                      <a:endParaRPr lang="tr-TR" sz="900" b="0"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54</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8</a:t>
                      </a:r>
                      <a:endParaRPr lang="tr-TR" sz="900" b="0" i="0" u="none" strike="noStrike">
                        <a:solidFill>
                          <a:srgbClr val="000000"/>
                        </a:solidFill>
                        <a:effectLst/>
                        <a:latin typeface="Calibri" panose="020F0502020204030204" pitchFamily="34" charset="0"/>
                      </a:endParaRPr>
                    </a:p>
                  </a:txBody>
                  <a:tcPr marL="8738" marR="8738" marT="8738" marB="0" anchor="ctr"/>
                </a:tc>
                <a:extLst>
                  <a:ext uri="{0D108BD9-81ED-4DB2-BD59-A6C34878D82A}">
                    <a16:rowId xmlns:a16="http://schemas.microsoft.com/office/drawing/2014/main" val="1419179931"/>
                  </a:ext>
                </a:extLst>
              </a:tr>
              <a:tr h="334255">
                <a:tc>
                  <a:txBody>
                    <a:bodyPr/>
                    <a:lstStyle/>
                    <a:p>
                      <a:pPr algn="l" fontAlgn="ctr"/>
                      <a:r>
                        <a:rPr lang="tr-TR" sz="900" b="0" u="none" strike="noStrike">
                          <a:solidFill>
                            <a:srgbClr val="000000"/>
                          </a:solidFill>
                          <a:effectLst/>
                        </a:rPr>
                        <a:t>  Beden Eğitimi Öğretmenliği Doç. Dr. Ünal KARLI</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18</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7</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18</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7</a:t>
                      </a:r>
                      <a:endParaRPr lang="tr-TR" sz="900" b="0" i="0" u="none" strike="noStrike">
                        <a:solidFill>
                          <a:srgbClr val="000000"/>
                        </a:solidFill>
                        <a:effectLst/>
                        <a:latin typeface="Calibri" panose="020F0502020204030204" pitchFamily="34" charset="0"/>
                      </a:endParaRPr>
                    </a:p>
                  </a:txBody>
                  <a:tcPr marL="8738" marR="8738" marT="8738" marB="0" anchor="ctr"/>
                </a:tc>
                <a:extLst>
                  <a:ext uri="{0D108BD9-81ED-4DB2-BD59-A6C34878D82A}">
                    <a16:rowId xmlns:a16="http://schemas.microsoft.com/office/drawing/2014/main" val="1596603866"/>
                  </a:ext>
                </a:extLst>
              </a:tr>
              <a:tr h="334255">
                <a:tc>
                  <a:txBody>
                    <a:bodyPr/>
                    <a:lstStyle/>
                    <a:p>
                      <a:pPr algn="l" fontAlgn="ctr"/>
                      <a:r>
                        <a:rPr lang="tr-TR" sz="900" b="0" u="none" strike="noStrike">
                          <a:solidFill>
                            <a:srgbClr val="000000"/>
                          </a:solidFill>
                          <a:effectLst/>
                        </a:rPr>
                        <a:t>  Bilgisayar Mühendisliği Doç. Dr. Murat BEKEN</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9</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dirty="0">
                          <a:solidFill>
                            <a:srgbClr val="000000"/>
                          </a:solidFill>
                          <a:effectLst/>
                        </a:rPr>
                        <a:t>9</a:t>
                      </a:r>
                      <a:endParaRPr lang="tr-TR" sz="900" b="0"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0</a:t>
                      </a:r>
                      <a:endParaRPr lang="tr-TR" sz="900" b="0" i="0" u="none" strike="noStrike">
                        <a:solidFill>
                          <a:srgbClr val="000000"/>
                        </a:solidFill>
                        <a:effectLst/>
                        <a:latin typeface="Calibri" panose="020F0502020204030204" pitchFamily="34" charset="0"/>
                      </a:endParaRPr>
                    </a:p>
                  </a:txBody>
                  <a:tcPr marL="8738" marR="8738" marT="8738" marB="0" anchor="ctr"/>
                </a:tc>
                <a:extLst>
                  <a:ext uri="{0D108BD9-81ED-4DB2-BD59-A6C34878D82A}">
                    <a16:rowId xmlns:a16="http://schemas.microsoft.com/office/drawing/2014/main" val="3227201233"/>
                  </a:ext>
                </a:extLst>
              </a:tr>
              <a:tr h="501383">
                <a:tc>
                  <a:txBody>
                    <a:bodyPr/>
                    <a:lstStyle/>
                    <a:p>
                      <a:pPr algn="l" fontAlgn="ctr"/>
                      <a:r>
                        <a:rPr lang="tr-TR" sz="900" b="0" u="none" strike="noStrike">
                          <a:solidFill>
                            <a:srgbClr val="000000"/>
                          </a:solidFill>
                          <a:effectLst/>
                        </a:rPr>
                        <a:t>  Bilgisayar ve Öğretim Teknolojileri Eğitimi Prof. Dr. Erkan TEKİNARSLAN</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34</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1</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dirty="0">
                          <a:solidFill>
                            <a:srgbClr val="000000"/>
                          </a:solidFill>
                          <a:effectLst/>
                        </a:rPr>
                        <a:t>34</a:t>
                      </a:r>
                      <a:endParaRPr lang="tr-TR" sz="900" b="0"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1</a:t>
                      </a:r>
                      <a:endParaRPr lang="tr-TR" sz="900" b="0" i="0" u="none" strike="noStrike">
                        <a:solidFill>
                          <a:srgbClr val="000000"/>
                        </a:solidFill>
                        <a:effectLst/>
                        <a:latin typeface="Calibri" panose="020F0502020204030204" pitchFamily="34" charset="0"/>
                      </a:endParaRPr>
                    </a:p>
                  </a:txBody>
                  <a:tcPr marL="8738" marR="8738" marT="8738" marB="0" anchor="ctr"/>
                </a:tc>
                <a:extLst>
                  <a:ext uri="{0D108BD9-81ED-4DB2-BD59-A6C34878D82A}">
                    <a16:rowId xmlns:a16="http://schemas.microsoft.com/office/drawing/2014/main" val="2879144796"/>
                  </a:ext>
                </a:extLst>
              </a:tr>
              <a:tr h="334255">
                <a:tc>
                  <a:txBody>
                    <a:bodyPr/>
                    <a:lstStyle/>
                    <a:p>
                      <a:pPr algn="l" fontAlgn="ctr"/>
                      <a:r>
                        <a:rPr lang="pl-PL" sz="900" b="0" u="none" strike="noStrike">
                          <a:solidFill>
                            <a:srgbClr val="000000"/>
                          </a:solidFill>
                          <a:effectLst/>
                        </a:rPr>
                        <a:t>  Bitki Koruma Prof. Dr. Halil KÜTÜK</a:t>
                      </a:r>
                      <a:endParaRPr lang="pl-PL"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38</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3</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14</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endParaRPr lang="tr-TR" sz="900" b="0"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dirty="0">
                          <a:solidFill>
                            <a:srgbClr val="000000"/>
                          </a:solidFill>
                          <a:effectLst/>
                        </a:rPr>
                        <a:t>52</a:t>
                      </a:r>
                      <a:endParaRPr lang="tr-TR" sz="900" b="0"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3</a:t>
                      </a:r>
                      <a:endParaRPr lang="tr-TR" sz="900" b="0" i="0" u="none" strike="noStrike">
                        <a:solidFill>
                          <a:srgbClr val="000000"/>
                        </a:solidFill>
                        <a:effectLst/>
                        <a:latin typeface="Calibri" panose="020F0502020204030204" pitchFamily="34" charset="0"/>
                      </a:endParaRPr>
                    </a:p>
                  </a:txBody>
                  <a:tcPr marL="8738" marR="8738" marT="8738" marB="0" anchor="ctr"/>
                </a:tc>
                <a:extLst>
                  <a:ext uri="{0D108BD9-81ED-4DB2-BD59-A6C34878D82A}">
                    <a16:rowId xmlns:a16="http://schemas.microsoft.com/office/drawing/2014/main" val="3052080015"/>
                  </a:ext>
                </a:extLst>
              </a:tr>
              <a:tr h="334255">
                <a:tc>
                  <a:txBody>
                    <a:bodyPr/>
                    <a:lstStyle/>
                    <a:p>
                      <a:pPr algn="l" fontAlgn="ctr"/>
                      <a:r>
                        <a:rPr lang="tr-TR" sz="900" b="0" u="none" strike="noStrike">
                          <a:solidFill>
                            <a:srgbClr val="000000"/>
                          </a:solidFill>
                          <a:effectLst/>
                        </a:rPr>
                        <a:t>  Biyokimya Doç. Dr. Özgür Mehmet YIS</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0</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dirty="0">
                          <a:solidFill>
                            <a:srgbClr val="000000"/>
                          </a:solidFill>
                          <a:effectLst/>
                        </a:rPr>
                        <a:t>0</a:t>
                      </a:r>
                      <a:endParaRPr lang="tr-TR" sz="900" b="0" i="0" u="none" strike="noStrike" dirty="0">
                        <a:solidFill>
                          <a:srgbClr val="000000"/>
                        </a:solidFill>
                        <a:effectLst/>
                        <a:latin typeface="Calibri" panose="020F0502020204030204" pitchFamily="34" charset="0"/>
                      </a:endParaRPr>
                    </a:p>
                  </a:txBody>
                  <a:tcPr marL="8738" marR="8738" marT="8738" marB="0" anchor="ctr"/>
                </a:tc>
                <a:extLst>
                  <a:ext uri="{0D108BD9-81ED-4DB2-BD59-A6C34878D82A}">
                    <a16:rowId xmlns:a16="http://schemas.microsoft.com/office/drawing/2014/main" val="299679080"/>
                  </a:ext>
                </a:extLst>
              </a:tr>
              <a:tr h="334255">
                <a:tc>
                  <a:txBody>
                    <a:bodyPr/>
                    <a:lstStyle/>
                    <a:p>
                      <a:pPr algn="l" fontAlgn="ctr"/>
                      <a:r>
                        <a:rPr lang="tr-TR" sz="900" b="0" u="none" strike="noStrike">
                          <a:solidFill>
                            <a:srgbClr val="000000"/>
                          </a:solidFill>
                          <a:effectLst/>
                        </a:rPr>
                        <a:t>  Biyoloji Prof. Dr. Nusret ZENCIRCI</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23</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4</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22</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3</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45</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dirty="0">
                          <a:solidFill>
                            <a:srgbClr val="000000"/>
                          </a:solidFill>
                          <a:effectLst/>
                        </a:rPr>
                        <a:t>7</a:t>
                      </a:r>
                      <a:endParaRPr lang="tr-TR" sz="900" b="0" i="0" u="none" strike="noStrike" dirty="0">
                        <a:solidFill>
                          <a:srgbClr val="000000"/>
                        </a:solidFill>
                        <a:effectLst/>
                        <a:latin typeface="Calibri" panose="020F0502020204030204" pitchFamily="34" charset="0"/>
                      </a:endParaRPr>
                    </a:p>
                  </a:txBody>
                  <a:tcPr marL="8738" marR="8738" marT="8738" marB="0" anchor="ctr"/>
                </a:tc>
                <a:extLst>
                  <a:ext uri="{0D108BD9-81ED-4DB2-BD59-A6C34878D82A}">
                    <a16:rowId xmlns:a16="http://schemas.microsoft.com/office/drawing/2014/main" val="374121026"/>
                  </a:ext>
                </a:extLst>
              </a:tr>
              <a:tr h="334255">
                <a:tc>
                  <a:txBody>
                    <a:bodyPr/>
                    <a:lstStyle/>
                    <a:p>
                      <a:pPr algn="l" fontAlgn="ctr"/>
                      <a:r>
                        <a:rPr lang="tr-TR" sz="900" b="0" u="none" strike="noStrike">
                          <a:solidFill>
                            <a:srgbClr val="000000"/>
                          </a:solidFill>
                          <a:effectLst/>
                        </a:rPr>
                        <a:t>  Çevre Mühendisliği Prof. Dr. Nusret KARAKAYA</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21</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6</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7</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2</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28</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dirty="0">
                          <a:solidFill>
                            <a:srgbClr val="000000"/>
                          </a:solidFill>
                          <a:effectLst/>
                        </a:rPr>
                        <a:t>8</a:t>
                      </a:r>
                      <a:endParaRPr lang="tr-TR" sz="900" b="0" i="0" u="none" strike="noStrike" dirty="0">
                        <a:solidFill>
                          <a:srgbClr val="000000"/>
                        </a:solidFill>
                        <a:effectLst/>
                        <a:latin typeface="Calibri" panose="020F0502020204030204" pitchFamily="34" charset="0"/>
                      </a:endParaRPr>
                    </a:p>
                  </a:txBody>
                  <a:tcPr marL="8738" marR="8738" marT="8738" marB="0" anchor="ctr"/>
                </a:tc>
                <a:extLst>
                  <a:ext uri="{0D108BD9-81ED-4DB2-BD59-A6C34878D82A}">
                    <a16:rowId xmlns:a16="http://schemas.microsoft.com/office/drawing/2014/main" val="1983408903"/>
                  </a:ext>
                </a:extLst>
              </a:tr>
              <a:tr h="334255">
                <a:tc>
                  <a:txBody>
                    <a:bodyPr/>
                    <a:lstStyle/>
                    <a:p>
                      <a:pPr algn="l" fontAlgn="ctr"/>
                      <a:r>
                        <a:rPr lang="tr-TR" sz="900" b="0" u="none" strike="noStrike" dirty="0">
                          <a:solidFill>
                            <a:srgbClr val="000000"/>
                          </a:solidFill>
                          <a:effectLst/>
                        </a:rPr>
                        <a:t>  Eğitim Bilimleri Prof. Dr. Zeki ARSAL</a:t>
                      </a:r>
                      <a:endParaRPr lang="tr-TR" sz="900" b="0"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100</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17</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44</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a:solidFill>
                            <a:srgbClr val="000000"/>
                          </a:solidFill>
                          <a:effectLst/>
                        </a:rPr>
                        <a:t>9</a:t>
                      </a:r>
                      <a:endParaRPr lang="tr-TR" sz="900" b="0" i="0" u="none" strike="noStrike">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dirty="0">
                          <a:solidFill>
                            <a:srgbClr val="000000"/>
                          </a:solidFill>
                          <a:effectLst/>
                        </a:rPr>
                        <a:t>144</a:t>
                      </a:r>
                      <a:endParaRPr lang="tr-TR" sz="900" b="0"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0" u="none" strike="noStrike" dirty="0">
                          <a:solidFill>
                            <a:srgbClr val="000000"/>
                          </a:solidFill>
                          <a:effectLst/>
                        </a:rPr>
                        <a:t>26</a:t>
                      </a:r>
                      <a:endParaRPr lang="tr-TR" sz="900" b="0" i="0" u="none" strike="noStrike" dirty="0">
                        <a:solidFill>
                          <a:srgbClr val="000000"/>
                        </a:solidFill>
                        <a:effectLst/>
                        <a:latin typeface="Calibri" panose="020F0502020204030204" pitchFamily="34" charset="0"/>
                      </a:endParaRPr>
                    </a:p>
                  </a:txBody>
                  <a:tcPr marL="8738" marR="8738" marT="8738" marB="0" anchor="ctr"/>
                </a:tc>
                <a:extLst>
                  <a:ext uri="{0D108BD9-81ED-4DB2-BD59-A6C34878D82A}">
                    <a16:rowId xmlns:a16="http://schemas.microsoft.com/office/drawing/2014/main" val="3650520165"/>
                  </a:ext>
                </a:extLst>
              </a:tr>
            </a:tbl>
          </a:graphicData>
        </a:graphic>
      </p:graphicFrame>
      <p:graphicFrame>
        <p:nvGraphicFramePr>
          <p:cNvPr id="19" name="Tablo 18">
            <a:extLst>
              <a:ext uri="{FF2B5EF4-FFF2-40B4-BE49-F238E27FC236}">
                <a16:creationId xmlns:a16="http://schemas.microsoft.com/office/drawing/2014/main" id="{011AB3D6-0A45-008A-2C8A-2E3E8DA98018}"/>
              </a:ext>
            </a:extLst>
          </p:cNvPr>
          <p:cNvGraphicFramePr>
            <a:graphicFrameLocks noGrp="1"/>
          </p:cNvGraphicFramePr>
          <p:nvPr>
            <p:extLst>
              <p:ext uri="{D42A27DB-BD31-4B8C-83A1-F6EECF244321}">
                <p14:modId xmlns:p14="http://schemas.microsoft.com/office/powerpoint/2010/main" val="4173595297"/>
              </p:ext>
            </p:extLst>
          </p:nvPr>
        </p:nvGraphicFramePr>
        <p:xfrm>
          <a:off x="6292850" y="1416054"/>
          <a:ext cx="5748861" cy="4895848"/>
        </p:xfrm>
        <a:graphic>
          <a:graphicData uri="http://schemas.openxmlformats.org/drawingml/2006/table">
            <a:tbl>
              <a:tblPr>
                <a:tableStyleId>{69C7853C-536D-4A76-A0AE-DD22124D55A5}</a:tableStyleId>
              </a:tblPr>
              <a:tblGrid>
                <a:gridCol w="1873798">
                  <a:extLst>
                    <a:ext uri="{9D8B030D-6E8A-4147-A177-3AD203B41FA5}">
                      <a16:colId xmlns:a16="http://schemas.microsoft.com/office/drawing/2014/main" val="2361411861"/>
                    </a:ext>
                  </a:extLst>
                </a:gridCol>
                <a:gridCol w="611852">
                  <a:extLst>
                    <a:ext uri="{9D8B030D-6E8A-4147-A177-3AD203B41FA5}">
                      <a16:colId xmlns:a16="http://schemas.microsoft.com/office/drawing/2014/main" val="3776681020"/>
                    </a:ext>
                  </a:extLst>
                </a:gridCol>
                <a:gridCol w="815803">
                  <a:extLst>
                    <a:ext uri="{9D8B030D-6E8A-4147-A177-3AD203B41FA5}">
                      <a16:colId xmlns:a16="http://schemas.microsoft.com/office/drawing/2014/main" val="1362409077"/>
                    </a:ext>
                  </a:extLst>
                </a:gridCol>
                <a:gridCol w="611852">
                  <a:extLst>
                    <a:ext uri="{9D8B030D-6E8A-4147-A177-3AD203B41FA5}">
                      <a16:colId xmlns:a16="http://schemas.microsoft.com/office/drawing/2014/main" val="3750699271"/>
                    </a:ext>
                  </a:extLst>
                </a:gridCol>
                <a:gridCol w="611852">
                  <a:extLst>
                    <a:ext uri="{9D8B030D-6E8A-4147-A177-3AD203B41FA5}">
                      <a16:colId xmlns:a16="http://schemas.microsoft.com/office/drawing/2014/main" val="2526760268"/>
                    </a:ext>
                  </a:extLst>
                </a:gridCol>
                <a:gridCol w="611852">
                  <a:extLst>
                    <a:ext uri="{9D8B030D-6E8A-4147-A177-3AD203B41FA5}">
                      <a16:colId xmlns:a16="http://schemas.microsoft.com/office/drawing/2014/main" val="609771718"/>
                    </a:ext>
                  </a:extLst>
                </a:gridCol>
                <a:gridCol w="611852">
                  <a:extLst>
                    <a:ext uri="{9D8B030D-6E8A-4147-A177-3AD203B41FA5}">
                      <a16:colId xmlns:a16="http://schemas.microsoft.com/office/drawing/2014/main" val="547922964"/>
                    </a:ext>
                  </a:extLst>
                </a:gridCol>
              </a:tblGrid>
              <a:tr h="341104">
                <a:tc>
                  <a:txBody>
                    <a:bodyPr/>
                    <a:lstStyle/>
                    <a:p>
                      <a:pPr algn="l" fontAlgn="ctr"/>
                      <a:endParaRPr lang="tr-TR" sz="1000" b="0" i="0" u="none" strike="noStrike" dirty="0">
                        <a:solidFill>
                          <a:srgbClr val="000000"/>
                        </a:solidFill>
                        <a:effectLst/>
                        <a:latin typeface="Calibri" panose="020F0502020204030204" pitchFamily="34" charset="0"/>
                      </a:endParaRPr>
                    </a:p>
                  </a:txBody>
                  <a:tcPr marL="8738" marR="8738" marT="8738" marB="0" anchor="ctr"/>
                </a:tc>
                <a:tc gridSpan="2">
                  <a:txBody>
                    <a:bodyPr/>
                    <a:lstStyle/>
                    <a:p>
                      <a:pPr algn="ctr" fontAlgn="ctr"/>
                      <a:r>
                        <a:rPr lang="tr-TR" sz="900" b="1" u="none" strike="noStrike">
                          <a:solidFill>
                            <a:srgbClr val="000000"/>
                          </a:solidFill>
                          <a:effectLst/>
                        </a:rPr>
                        <a:t>YL</a:t>
                      </a:r>
                      <a:endParaRPr lang="tr-TR" sz="900" b="1" i="0" u="none" strike="noStrike">
                        <a:solidFill>
                          <a:srgbClr val="000000"/>
                        </a:solidFill>
                        <a:effectLst/>
                        <a:latin typeface="Calibri" panose="020F0502020204030204" pitchFamily="34" charset="0"/>
                      </a:endParaRPr>
                    </a:p>
                  </a:txBody>
                  <a:tcPr marL="8738" marR="8738" marT="8738" marB="0" anchor="ctr"/>
                </a:tc>
                <a:tc hMerge="1">
                  <a:txBody>
                    <a:bodyPr/>
                    <a:lstStyle/>
                    <a:p>
                      <a:endParaRPr lang="tr-TR"/>
                    </a:p>
                  </a:txBody>
                  <a:tcPr>
                    <a:lnL>
                      <a:noFill/>
                    </a:lnL>
                    <a:lnR>
                      <a:noFill/>
                    </a:lnR>
                    <a:lnT>
                      <a:noFill/>
                    </a:lnT>
                    <a:lnB>
                      <a:noFill/>
                    </a:lnB>
                  </a:tcPr>
                </a:tc>
                <a:tc gridSpan="2">
                  <a:txBody>
                    <a:bodyPr/>
                    <a:lstStyle/>
                    <a:p>
                      <a:pPr algn="ctr" fontAlgn="ctr"/>
                      <a:r>
                        <a:rPr lang="tr-TR" sz="900" b="1" u="none" strike="noStrike">
                          <a:solidFill>
                            <a:srgbClr val="000000"/>
                          </a:solidFill>
                          <a:effectLst/>
                        </a:rPr>
                        <a:t>Doktora</a:t>
                      </a:r>
                      <a:endParaRPr lang="tr-TR" sz="900" b="1" i="0" u="none" strike="noStrike">
                        <a:solidFill>
                          <a:srgbClr val="000000"/>
                        </a:solidFill>
                        <a:effectLst/>
                        <a:latin typeface="Calibri" panose="020F0502020204030204" pitchFamily="34" charset="0"/>
                      </a:endParaRPr>
                    </a:p>
                  </a:txBody>
                  <a:tcPr marL="8738" marR="8738" marT="8738" marB="0" anchor="ctr"/>
                </a:tc>
                <a:tc hMerge="1">
                  <a:txBody>
                    <a:bodyPr/>
                    <a:lstStyle/>
                    <a:p>
                      <a:endParaRPr lang="tr-TR"/>
                    </a:p>
                  </a:txBody>
                  <a:tcPr>
                    <a:lnL>
                      <a:noFill/>
                    </a:lnL>
                    <a:lnR>
                      <a:noFill/>
                    </a:lnR>
                    <a:lnT>
                      <a:noFill/>
                    </a:lnT>
                    <a:lnB>
                      <a:noFill/>
                    </a:lnB>
                  </a:tcPr>
                </a:tc>
                <a:tc gridSpan="2">
                  <a:txBody>
                    <a:bodyPr/>
                    <a:lstStyle/>
                    <a:p>
                      <a:pPr algn="ctr" fontAlgn="ctr"/>
                      <a:r>
                        <a:rPr lang="tr-TR" sz="900" b="1" u="none" strike="noStrike">
                          <a:solidFill>
                            <a:srgbClr val="000000"/>
                          </a:solidFill>
                          <a:effectLst/>
                        </a:rPr>
                        <a:t>Toplam</a:t>
                      </a:r>
                      <a:endParaRPr lang="tr-TR" sz="900" b="1" i="0" u="none" strike="noStrike">
                        <a:solidFill>
                          <a:srgbClr val="000000"/>
                        </a:solidFill>
                        <a:effectLst/>
                        <a:latin typeface="Calibri" panose="020F0502020204030204" pitchFamily="34" charset="0"/>
                      </a:endParaRPr>
                    </a:p>
                  </a:txBody>
                  <a:tcPr marL="8738" marR="8738" marT="8738" marB="0" anchor="ctr"/>
                </a:tc>
                <a:tc hMerge="1">
                  <a:txBody>
                    <a:bodyPr/>
                    <a:lstStyle/>
                    <a:p>
                      <a:endParaRPr lang="tr-TR"/>
                    </a:p>
                  </a:txBody>
                  <a:tcPr>
                    <a:lnL>
                      <a:noFill/>
                    </a:lnL>
                    <a:lnR>
                      <a:noFill/>
                    </a:lnR>
                    <a:lnT>
                      <a:noFill/>
                    </a:lnT>
                    <a:lnB>
                      <a:noFill/>
                    </a:lnB>
                  </a:tcPr>
                </a:tc>
                <a:extLst>
                  <a:ext uri="{0D108BD9-81ED-4DB2-BD59-A6C34878D82A}">
                    <a16:rowId xmlns:a16="http://schemas.microsoft.com/office/drawing/2014/main" val="3527310387"/>
                  </a:ext>
                </a:extLst>
              </a:tr>
              <a:tr h="341104">
                <a:tc>
                  <a:txBody>
                    <a:bodyPr/>
                    <a:lstStyle/>
                    <a:p>
                      <a:pPr algn="l" fontAlgn="ctr"/>
                      <a:r>
                        <a:rPr lang="tr-TR" sz="900" b="1" u="none" strike="noStrike" dirty="0">
                          <a:solidFill>
                            <a:srgbClr val="000000"/>
                          </a:solidFill>
                          <a:effectLst/>
                        </a:rPr>
                        <a:t>Anabilim dalları-ABD Başkanları</a:t>
                      </a:r>
                      <a:endParaRPr lang="tr-TR" sz="900" b="1"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1" u="none" strike="noStrike" dirty="0">
                          <a:solidFill>
                            <a:srgbClr val="000000"/>
                          </a:solidFill>
                          <a:effectLst/>
                        </a:rPr>
                        <a:t>Aktif</a:t>
                      </a:r>
                      <a:endParaRPr lang="tr-TR" sz="900" b="1"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1" u="none" strike="noStrike" dirty="0">
                          <a:solidFill>
                            <a:srgbClr val="000000"/>
                          </a:solidFill>
                          <a:effectLst/>
                        </a:rPr>
                        <a:t>Mezun (20-21)</a:t>
                      </a:r>
                      <a:endParaRPr lang="tr-TR" sz="900" b="1"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1" u="none" strike="noStrike" dirty="0">
                          <a:solidFill>
                            <a:srgbClr val="000000"/>
                          </a:solidFill>
                          <a:effectLst/>
                        </a:rPr>
                        <a:t>Aktif</a:t>
                      </a:r>
                      <a:endParaRPr lang="tr-TR" sz="900" b="1"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1" u="none" strike="noStrike" dirty="0">
                          <a:solidFill>
                            <a:srgbClr val="000000"/>
                          </a:solidFill>
                          <a:effectLst/>
                        </a:rPr>
                        <a:t>Mezun (20-21)</a:t>
                      </a:r>
                      <a:endParaRPr lang="tr-TR" sz="900" b="1"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1" u="none" strike="noStrike" dirty="0">
                          <a:solidFill>
                            <a:srgbClr val="000000"/>
                          </a:solidFill>
                          <a:effectLst/>
                        </a:rPr>
                        <a:t>Aktif</a:t>
                      </a:r>
                      <a:endParaRPr lang="tr-TR" sz="900" b="1"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900" b="1" u="none" strike="noStrike" dirty="0">
                          <a:solidFill>
                            <a:srgbClr val="000000"/>
                          </a:solidFill>
                          <a:effectLst/>
                        </a:rPr>
                        <a:t>Mezun (20-21)</a:t>
                      </a:r>
                      <a:endParaRPr lang="tr-TR" sz="900" b="1" i="0" u="none" strike="noStrike" dirty="0">
                        <a:solidFill>
                          <a:srgbClr val="000000"/>
                        </a:solidFill>
                        <a:effectLst/>
                        <a:latin typeface="Calibri" panose="020F0502020204030204" pitchFamily="34" charset="0"/>
                      </a:endParaRPr>
                    </a:p>
                  </a:txBody>
                  <a:tcPr marL="8738" marR="8738" marT="8738" marB="0" anchor="ctr"/>
                </a:tc>
                <a:extLst>
                  <a:ext uri="{0D108BD9-81ED-4DB2-BD59-A6C34878D82A}">
                    <a16:rowId xmlns:a16="http://schemas.microsoft.com/office/drawing/2014/main" val="368231297"/>
                  </a:ext>
                </a:extLst>
              </a:tr>
              <a:tr h="341104">
                <a:tc>
                  <a:txBody>
                    <a:bodyPr/>
                    <a:lstStyle/>
                    <a:p>
                      <a:pPr algn="l" fontAlgn="ctr"/>
                      <a:r>
                        <a:rPr lang="tr-TR" sz="1000" b="0" u="none" strike="noStrike" dirty="0">
                          <a:solidFill>
                            <a:srgbClr val="000000"/>
                          </a:solidFill>
                          <a:effectLst/>
                        </a:rPr>
                        <a:t>  Elektrik Elektronik Mühendisliği Prof. Dr. Erdal BEKİROĞLU</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39</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5</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39</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5</a:t>
                      </a:r>
                      <a:endParaRPr lang="tr-TR"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33548515"/>
                  </a:ext>
                </a:extLst>
              </a:tr>
              <a:tr h="341104">
                <a:tc>
                  <a:txBody>
                    <a:bodyPr/>
                    <a:lstStyle/>
                    <a:p>
                      <a:pPr algn="l" fontAlgn="ctr"/>
                      <a:r>
                        <a:rPr lang="tr-TR" sz="1000" b="0" u="none" strike="noStrike">
                          <a:solidFill>
                            <a:srgbClr val="000000"/>
                          </a:solidFill>
                          <a:effectLst/>
                        </a:rPr>
                        <a:t>  Enfeksiyon Hastalıkları Prof. Dr. Hayrettin AKDENİZ</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1</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2</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1</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3</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1</a:t>
                      </a:r>
                      <a:endParaRPr lang="tr-TR"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62553100"/>
                  </a:ext>
                </a:extLst>
              </a:tr>
              <a:tr h="200650">
                <a:tc>
                  <a:txBody>
                    <a:bodyPr/>
                    <a:lstStyle/>
                    <a:p>
                      <a:pPr algn="l" fontAlgn="ctr"/>
                      <a:r>
                        <a:rPr lang="sv-SE" sz="1000" b="0" u="none" strike="noStrike">
                          <a:solidFill>
                            <a:srgbClr val="000000"/>
                          </a:solidFill>
                          <a:effectLst/>
                        </a:rPr>
                        <a:t>  Farmakoloji Prof. Dr. Idris TÜREL</a:t>
                      </a:r>
                      <a:endParaRPr lang="sv-SE"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2</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1</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2</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1</a:t>
                      </a:r>
                      <a:endParaRPr lang="tr-T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34998068"/>
                  </a:ext>
                </a:extLst>
              </a:tr>
              <a:tr h="341104">
                <a:tc>
                  <a:txBody>
                    <a:bodyPr/>
                    <a:lstStyle/>
                    <a:p>
                      <a:pPr algn="l" fontAlgn="ctr"/>
                      <a:r>
                        <a:rPr lang="tr-TR" sz="1000" b="0" u="none" strike="noStrike">
                          <a:solidFill>
                            <a:srgbClr val="000000"/>
                          </a:solidFill>
                          <a:effectLst/>
                        </a:rPr>
                        <a:t>  Felsefe ve Din Bilimleri Doç. Dr. Hüseyin Ibrahim YEĞİN</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42</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4</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42</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4</a:t>
                      </a:r>
                      <a:endParaRPr lang="tr-T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19040634"/>
                  </a:ext>
                </a:extLst>
              </a:tr>
              <a:tr h="200650">
                <a:tc>
                  <a:txBody>
                    <a:bodyPr/>
                    <a:lstStyle/>
                    <a:p>
                      <a:pPr algn="l" fontAlgn="ctr"/>
                      <a:r>
                        <a:rPr lang="tr-TR" sz="1000" b="0" u="none" strike="noStrike" dirty="0">
                          <a:solidFill>
                            <a:srgbClr val="000000"/>
                          </a:solidFill>
                          <a:effectLst/>
                        </a:rPr>
                        <a:t>  Fizik Prof. Dr. Cihan PARLAK</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22</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5</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19</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4</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41</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9</a:t>
                      </a:r>
                      <a:endParaRPr lang="tr-T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55203263"/>
                  </a:ext>
                </a:extLst>
              </a:tr>
              <a:tr h="341104">
                <a:tc>
                  <a:txBody>
                    <a:bodyPr/>
                    <a:lstStyle/>
                    <a:p>
                      <a:pPr algn="l" fontAlgn="ctr"/>
                      <a:r>
                        <a:rPr lang="tr-TR" sz="1000" b="0" u="none" strike="noStrike">
                          <a:solidFill>
                            <a:srgbClr val="000000"/>
                          </a:solidFill>
                          <a:effectLst/>
                        </a:rPr>
                        <a:t>  Fizik Tedavi ve Rehabilitasyon Doç. Dr. Nuriye ÖZENGİN</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45</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4</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15</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7</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60</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11</a:t>
                      </a:r>
                      <a:endParaRPr lang="tr-T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06673240"/>
                  </a:ext>
                </a:extLst>
              </a:tr>
              <a:tr h="200650">
                <a:tc>
                  <a:txBody>
                    <a:bodyPr/>
                    <a:lstStyle/>
                    <a:p>
                      <a:pPr algn="l" fontAlgn="ctr"/>
                      <a:r>
                        <a:rPr lang="tr-TR" sz="1000" b="0" u="none" strike="noStrike">
                          <a:solidFill>
                            <a:srgbClr val="000000"/>
                          </a:solidFill>
                          <a:effectLst/>
                        </a:rPr>
                        <a:t>  Fizyoloji Prof. Dr. Aydin HİM</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11</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1</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5</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16</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1</a:t>
                      </a:r>
                      <a:endParaRPr lang="tr-T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69361131"/>
                  </a:ext>
                </a:extLst>
              </a:tr>
              <a:tr h="341104">
                <a:tc>
                  <a:txBody>
                    <a:bodyPr/>
                    <a:lstStyle/>
                    <a:p>
                      <a:pPr algn="l" fontAlgn="ctr"/>
                      <a:r>
                        <a:rPr lang="tr-TR" sz="1000" b="0" u="none" strike="noStrike">
                          <a:solidFill>
                            <a:srgbClr val="000000"/>
                          </a:solidFill>
                          <a:effectLst/>
                        </a:rPr>
                        <a:t>  Gastronomi ve Mutfak Sanatları Doç. Dr. Alper KURNAZ</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32</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3</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32</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3</a:t>
                      </a:r>
                      <a:endParaRPr lang="tr-T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99123851"/>
                  </a:ext>
                </a:extLst>
              </a:tr>
              <a:tr h="341104">
                <a:tc>
                  <a:txBody>
                    <a:bodyPr/>
                    <a:lstStyle/>
                    <a:p>
                      <a:pPr algn="l" fontAlgn="ctr"/>
                      <a:r>
                        <a:rPr lang="tr-TR" sz="1000" b="0" u="none" strike="noStrike">
                          <a:solidFill>
                            <a:srgbClr val="000000"/>
                          </a:solidFill>
                          <a:effectLst/>
                        </a:rPr>
                        <a:t>  Gazetecilik Prof. Dr. Selami ÖZSOY</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21</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21</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0</a:t>
                      </a:r>
                      <a:endParaRPr lang="tr-T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18465487"/>
                  </a:ext>
                </a:extLst>
              </a:tr>
              <a:tr h="341104">
                <a:tc>
                  <a:txBody>
                    <a:bodyPr/>
                    <a:lstStyle/>
                    <a:p>
                      <a:pPr algn="l" fontAlgn="ctr"/>
                      <a:r>
                        <a:rPr lang="tr-TR" sz="1000" b="0" u="none" strike="noStrike">
                          <a:solidFill>
                            <a:srgbClr val="000000"/>
                          </a:solidFill>
                          <a:effectLst/>
                        </a:rPr>
                        <a:t>  Geleneksel Türk Sanatları Doç. Dr. Zeynep BALKANAL</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0</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0</a:t>
                      </a:r>
                      <a:endParaRPr lang="tr-T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12782778"/>
                  </a:ext>
                </a:extLst>
              </a:tr>
              <a:tr h="341104">
                <a:tc>
                  <a:txBody>
                    <a:bodyPr/>
                    <a:lstStyle/>
                    <a:p>
                      <a:pPr algn="l" fontAlgn="ctr"/>
                      <a:r>
                        <a:rPr lang="tr-TR" sz="1000" b="0" u="none" strike="noStrike" dirty="0">
                          <a:solidFill>
                            <a:srgbClr val="000000"/>
                          </a:solidFill>
                          <a:effectLst/>
                        </a:rPr>
                        <a:t>  Gıda Mühendisliği Prof. Dr. </a:t>
                      </a:r>
                      <a:r>
                        <a:rPr lang="tr-TR" sz="1000" b="0" u="none" strike="noStrike" dirty="0" err="1">
                          <a:solidFill>
                            <a:srgbClr val="000000"/>
                          </a:solidFill>
                          <a:effectLst/>
                        </a:rPr>
                        <a:t>Ibrahim</a:t>
                      </a:r>
                      <a:r>
                        <a:rPr lang="tr-TR" sz="1000" b="0" u="none" strike="noStrike" dirty="0">
                          <a:solidFill>
                            <a:srgbClr val="000000"/>
                          </a:solidFill>
                          <a:effectLst/>
                        </a:rPr>
                        <a:t> ÇAKIR</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20</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6</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20</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4</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40</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10</a:t>
                      </a:r>
                      <a:endParaRPr lang="tr-T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6874978"/>
                  </a:ext>
                </a:extLst>
              </a:tr>
              <a:tr h="341104">
                <a:tc>
                  <a:txBody>
                    <a:bodyPr/>
                    <a:lstStyle/>
                    <a:p>
                      <a:pPr algn="l" fontAlgn="ctr"/>
                      <a:r>
                        <a:rPr lang="tr-TR" sz="1000" b="0" u="none" strike="noStrike">
                          <a:solidFill>
                            <a:srgbClr val="000000"/>
                          </a:solidFill>
                          <a:effectLst/>
                        </a:rPr>
                        <a:t>  Güzel Sanatlar Eğitimi Prof. Dr. Ahmet Serkan ECE</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25</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8</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15</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4</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40</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12</a:t>
                      </a:r>
                      <a:endParaRPr lang="tr-T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04393429"/>
                  </a:ext>
                </a:extLst>
              </a:tr>
              <a:tr h="200650">
                <a:tc>
                  <a:txBody>
                    <a:bodyPr/>
                    <a:lstStyle/>
                    <a:p>
                      <a:pPr algn="l" fontAlgn="ctr"/>
                      <a:r>
                        <a:rPr lang="tr-TR" sz="1000" b="0" u="none" strike="noStrike">
                          <a:solidFill>
                            <a:srgbClr val="000000"/>
                          </a:solidFill>
                          <a:effectLst/>
                        </a:rPr>
                        <a:t>  Halk Sağlığı Doç. Dr. Seval ALKOY</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0</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0</a:t>
                      </a:r>
                      <a:endParaRPr lang="tr-TR"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26527134"/>
                  </a:ext>
                </a:extLst>
              </a:tr>
              <a:tr h="341104">
                <a:tc>
                  <a:txBody>
                    <a:bodyPr/>
                    <a:lstStyle/>
                    <a:p>
                      <a:pPr algn="l" fontAlgn="ctr"/>
                      <a:r>
                        <a:rPr lang="tr-TR" sz="1000" b="0" u="none" strike="noStrike">
                          <a:solidFill>
                            <a:srgbClr val="000000"/>
                          </a:solidFill>
                          <a:effectLst/>
                        </a:rPr>
                        <a:t>  Hemşirelik Prof. Dr. Yasemin Yildirim USTA</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55</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4</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25</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3</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80</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7</a:t>
                      </a:r>
                      <a:endParaRPr lang="tr-TR"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65937624"/>
                  </a:ext>
                </a:extLst>
              </a:tr>
            </a:tbl>
          </a:graphicData>
        </a:graphic>
      </p:graphicFrame>
    </p:spTree>
    <p:extLst>
      <p:ext uri="{BB962C8B-B14F-4D97-AF65-F5344CB8AC3E}">
        <p14:creationId xmlns:p14="http://schemas.microsoft.com/office/powerpoint/2010/main" val="39650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 calcmode="lin" valueType="num">
                                      <p:cBhvr>
                                        <p:cTn id="16" dur="1000" fill="hold"/>
                                        <p:tgtEl>
                                          <p:spTgt spid="16"/>
                                        </p:tgtEl>
                                        <p:attrNameLst>
                                          <p:attrName>style.rotation</p:attrName>
                                        </p:attrNameLst>
                                      </p:cBhvr>
                                      <p:tavLst>
                                        <p:tav tm="0">
                                          <p:val>
                                            <p:fltVal val="90"/>
                                          </p:val>
                                        </p:tav>
                                        <p:tav tm="100000">
                                          <p:val>
                                            <p:fltVal val="0"/>
                                          </p:val>
                                        </p:tav>
                                      </p:tavLst>
                                    </p:anim>
                                    <p:animEffect transition="in" filter="fade">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D4DDE0-01D0-0962-69A6-B9E0D5D5868D}"/>
              </a:ext>
            </a:extLst>
          </p:cNvPr>
          <p:cNvSpPr>
            <a:spLocks noGrp="1"/>
          </p:cNvSpPr>
          <p:nvPr>
            <p:ph type="title"/>
          </p:nvPr>
        </p:nvSpPr>
        <p:spPr>
          <a:xfrm>
            <a:off x="736600" y="161925"/>
            <a:ext cx="10515600" cy="854075"/>
          </a:xfrm>
        </p:spPr>
        <p:txBody>
          <a:bodyPr>
            <a:normAutofit/>
          </a:bodyPr>
          <a:lstStyle/>
          <a:p>
            <a:pPr algn="ctr"/>
            <a:r>
              <a:rPr lang="tr-TR" sz="2800" dirty="0"/>
              <a:t>Öğrenci Sayılarının ABD Göre Durumu</a:t>
            </a:r>
          </a:p>
        </p:txBody>
      </p:sp>
      <p:graphicFrame>
        <p:nvGraphicFramePr>
          <p:cNvPr id="5" name="İçerik Yer Tutucusu 4">
            <a:extLst>
              <a:ext uri="{FF2B5EF4-FFF2-40B4-BE49-F238E27FC236}">
                <a16:creationId xmlns:a16="http://schemas.microsoft.com/office/drawing/2014/main" id="{265FDE8B-3C6E-254F-D779-F233D7E58260}"/>
              </a:ext>
            </a:extLst>
          </p:cNvPr>
          <p:cNvGraphicFramePr>
            <a:graphicFrameLocks noGrp="1"/>
          </p:cNvGraphicFramePr>
          <p:nvPr>
            <p:ph idx="1"/>
            <p:extLst>
              <p:ext uri="{D42A27DB-BD31-4B8C-83A1-F6EECF244321}">
                <p14:modId xmlns:p14="http://schemas.microsoft.com/office/powerpoint/2010/main" val="1012902521"/>
              </p:ext>
            </p:extLst>
          </p:nvPr>
        </p:nvGraphicFramePr>
        <p:xfrm>
          <a:off x="234950" y="1246452"/>
          <a:ext cx="6064248" cy="5114925"/>
        </p:xfrm>
        <a:graphic>
          <a:graphicData uri="http://schemas.openxmlformats.org/drawingml/2006/table">
            <a:tbl>
              <a:tblPr>
                <a:tableStyleId>{69C7853C-536D-4A76-A0AE-DD22124D55A5}</a:tableStyleId>
              </a:tblPr>
              <a:tblGrid>
                <a:gridCol w="1629698">
                  <a:extLst>
                    <a:ext uri="{9D8B030D-6E8A-4147-A177-3AD203B41FA5}">
                      <a16:colId xmlns:a16="http://schemas.microsoft.com/office/drawing/2014/main" val="887983634"/>
                    </a:ext>
                  </a:extLst>
                </a:gridCol>
                <a:gridCol w="532146">
                  <a:extLst>
                    <a:ext uri="{9D8B030D-6E8A-4147-A177-3AD203B41FA5}">
                      <a16:colId xmlns:a16="http://schemas.microsoft.com/office/drawing/2014/main" val="1324817639"/>
                    </a:ext>
                  </a:extLst>
                </a:gridCol>
                <a:gridCol w="709528">
                  <a:extLst>
                    <a:ext uri="{9D8B030D-6E8A-4147-A177-3AD203B41FA5}">
                      <a16:colId xmlns:a16="http://schemas.microsoft.com/office/drawing/2014/main" val="1864823295"/>
                    </a:ext>
                  </a:extLst>
                </a:gridCol>
                <a:gridCol w="532146">
                  <a:extLst>
                    <a:ext uri="{9D8B030D-6E8A-4147-A177-3AD203B41FA5}">
                      <a16:colId xmlns:a16="http://schemas.microsoft.com/office/drawing/2014/main" val="4109771368"/>
                    </a:ext>
                  </a:extLst>
                </a:gridCol>
                <a:gridCol w="532146">
                  <a:extLst>
                    <a:ext uri="{9D8B030D-6E8A-4147-A177-3AD203B41FA5}">
                      <a16:colId xmlns:a16="http://schemas.microsoft.com/office/drawing/2014/main" val="3463524734"/>
                    </a:ext>
                  </a:extLst>
                </a:gridCol>
                <a:gridCol w="532146">
                  <a:extLst>
                    <a:ext uri="{9D8B030D-6E8A-4147-A177-3AD203B41FA5}">
                      <a16:colId xmlns:a16="http://schemas.microsoft.com/office/drawing/2014/main" val="696033096"/>
                    </a:ext>
                  </a:extLst>
                </a:gridCol>
                <a:gridCol w="532146">
                  <a:extLst>
                    <a:ext uri="{9D8B030D-6E8A-4147-A177-3AD203B41FA5}">
                      <a16:colId xmlns:a16="http://schemas.microsoft.com/office/drawing/2014/main" val="2687427099"/>
                    </a:ext>
                  </a:extLst>
                </a:gridCol>
                <a:gridCol w="532146">
                  <a:extLst>
                    <a:ext uri="{9D8B030D-6E8A-4147-A177-3AD203B41FA5}">
                      <a16:colId xmlns:a16="http://schemas.microsoft.com/office/drawing/2014/main" val="2991702362"/>
                    </a:ext>
                  </a:extLst>
                </a:gridCol>
                <a:gridCol w="532146">
                  <a:extLst>
                    <a:ext uri="{9D8B030D-6E8A-4147-A177-3AD203B41FA5}">
                      <a16:colId xmlns:a16="http://schemas.microsoft.com/office/drawing/2014/main" val="1436240206"/>
                    </a:ext>
                  </a:extLst>
                </a:gridCol>
              </a:tblGrid>
              <a:tr h="323850">
                <a:tc>
                  <a:txBody>
                    <a:bodyPr/>
                    <a:lstStyle/>
                    <a:p>
                      <a:pPr algn="l" fontAlgn="ctr"/>
                      <a:endParaRPr lang="tr-TR" sz="1000" b="0" i="0" u="none" strike="noStrike" dirty="0">
                        <a:solidFill>
                          <a:srgbClr val="000000"/>
                        </a:solidFill>
                        <a:effectLst/>
                        <a:latin typeface="Calibri" panose="020F0502020204030204" pitchFamily="34" charset="0"/>
                      </a:endParaRPr>
                    </a:p>
                  </a:txBody>
                  <a:tcPr marL="8738" marR="8738" marT="8738" marB="0" anchor="ctr"/>
                </a:tc>
                <a:tc gridSpan="2">
                  <a:txBody>
                    <a:bodyPr/>
                    <a:lstStyle/>
                    <a:p>
                      <a:pPr algn="ctr" fontAlgn="ctr"/>
                      <a:r>
                        <a:rPr lang="tr-TR" sz="1000" b="1" u="none" strike="noStrike" dirty="0">
                          <a:solidFill>
                            <a:srgbClr val="000000"/>
                          </a:solidFill>
                          <a:effectLst/>
                        </a:rPr>
                        <a:t>YL</a:t>
                      </a:r>
                      <a:endParaRPr lang="tr-TR" sz="1000" b="1" i="0" u="none" strike="noStrike" dirty="0">
                        <a:solidFill>
                          <a:srgbClr val="000000"/>
                        </a:solidFill>
                        <a:effectLst/>
                        <a:latin typeface="Calibri" panose="020F0502020204030204" pitchFamily="34" charset="0"/>
                      </a:endParaRPr>
                    </a:p>
                  </a:txBody>
                  <a:tcPr marL="8738" marR="8738" marT="8738" marB="0" anchor="ctr"/>
                </a:tc>
                <a:tc hMerge="1">
                  <a:txBody>
                    <a:bodyPr/>
                    <a:lstStyle/>
                    <a:p>
                      <a:endParaRPr lang="tr-TR"/>
                    </a:p>
                  </a:txBody>
                  <a:tcPr/>
                </a:tc>
                <a:tc gridSpan="2">
                  <a:txBody>
                    <a:bodyPr/>
                    <a:lstStyle/>
                    <a:p>
                      <a:pPr algn="ctr" fontAlgn="ctr"/>
                      <a:r>
                        <a:rPr lang="tr-TR" sz="1000" b="1" u="none" strike="noStrike" dirty="0">
                          <a:solidFill>
                            <a:srgbClr val="000000"/>
                          </a:solidFill>
                          <a:effectLst/>
                        </a:rPr>
                        <a:t>Doktora</a:t>
                      </a:r>
                      <a:endParaRPr lang="tr-TR" sz="1000" b="1" i="0" u="none" strike="noStrike" dirty="0">
                        <a:solidFill>
                          <a:srgbClr val="000000"/>
                        </a:solidFill>
                        <a:effectLst/>
                        <a:latin typeface="Calibri" panose="020F0502020204030204" pitchFamily="34" charset="0"/>
                      </a:endParaRPr>
                    </a:p>
                  </a:txBody>
                  <a:tcPr marL="8738" marR="8738" marT="8738" marB="0" anchor="ctr"/>
                </a:tc>
                <a:tc hMerge="1">
                  <a:txBody>
                    <a:bodyPr/>
                    <a:lstStyle/>
                    <a:p>
                      <a:endParaRPr lang="tr-TR"/>
                    </a:p>
                  </a:txBody>
                  <a:tcPr/>
                </a:tc>
                <a:tc gridSpan="2">
                  <a:txBody>
                    <a:bodyPr/>
                    <a:lstStyle/>
                    <a:p>
                      <a:pPr algn="ctr" fontAlgn="ctr"/>
                      <a:r>
                        <a:rPr lang="tr-TR" sz="1000" b="1" i="0" u="none" strike="noStrike" dirty="0">
                          <a:solidFill>
                            <a:srgbClr val="000000"/>
                          </a:solidFill>
                          <a:effectLst/>
                          <a:latin typeface="Calibri" panose="020F0502020204030204" pitchFamily="34" charset="0"/>
                        </a:rPr>
                        <a:t>Tezsiz YL</a:t>
                      </a:r>
                    </a:p>
                  </a:txBody>
                  <a:tcPr marL="9525" marR="9525" marT="9525" marB="0" anchor="ctr"/>
                </a:tc>
                <a:tc hMerge="1">
                  <a:txBody>
                    <a:bodyPr/>
                    <a:lstStyle/>
                    <a:p>
                      <a:endParaRPr lang="tr-TR"/>
                    </a:p>
                  </a:txBody>
                  <a:tcPr/>
                </a:tc>
                <a:tc gridSpan="2">
                  <a:txBody>
                    <a:bodyPr/>
                    <a:lstStyle/>
                    <a:p>
                      <a:pPr algn="ctr" fontAlgn="ctr"/>
                      <a:r>
                        <a:rPr lang="tr-TR" sz="1000" b="1" u="none" strike="noStrike" dirty="0">
                          <a:solidFill>
                            <a:srgbClr val="000000"/>
                          </a:solidFill>
                          <a:effectLst/>
                        </a:rPr>
                        <a:t>Toplam</a:t>
                      </a:r>
                      <a:endParaRPr lang="tr-TR" sz="1000" b="1" i="0" u="none" strike="noStrike" dirty="0">
                        <a:solidFill>
                          <a:srgbClr val="000000"/>
                        </a:solidFill>
                        <a:effectLst/>
                        <a:latin typeface="Calibri" panose="020F0502020204030204" pitchFamily="34" charset="0"/>
                      </a:endParaRPr>
                    </a:p>
                  </a:txBody>
                  <a:tcPr marL="8738" marR="8738" marT="8738" marB="0" anchor="ctr"/>
                </a:tc>
                <a:tc hMerge="1">
                  <a:txBody>
                    <a:bodyPr/>
                    <a:lstStyle/>
                    <a:p>
                      <a:endParaRPr lang="tr-TR"/>
                    </a:p>
                  </a:txBody>
                  <a:tcPr/>
                </a:tc>
                <a:extLst>
                  <a:ext uri="{0D108BD9-81ED-4DB2-BD59-A6C34878D82A}">
                    <a16:rowId xmlns:a16="http://schemas.microsoft.com/office/drawing/2014/main" val="3710617803"/>
                  </a:ext>
                </a:extLst>
              </a:tr>
              <a:tr h="323850">
                <a:tc>
                  <a:txBody>
                    <a:bodyPr/>
                    <a:lstStyle/>
                    <a:p>
                      <a:pPr algn="l" fontAlgn="ctr"/>
                      <a:r>
                        <a:rPr lang="tr-TR" sz="1000" b="1" u="none" strike="noStrike" dirty="0">
                          <a:solidFill>
                            <a:srgbClr val="000000"/>
                          </a:solidFill>
                          <a:effectLst/>
                        </a:rPr>
                        <a:t>Anabilim dalları-ABD Başkanları</a:t>
                      </a:r>
                      <a:endParaRPr lang="tr-TR" sz="1000" b="1"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1000" b="1" u="none" strike="noStrike" dirty="0">
                          <a:solidFill>
                            <a:srgbClr val="000000"/>
                          </a:solidFill>
                          <a:effectLst/>
                        </a:rPr>
                        <a:t>Aktif</a:t>
                      </a:r>
                      <a:endParaRPr lang="tr-TR" sz="1000" b="1"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1000" b="1" u="none" strike="noStrike" dirty="0">
                          <a:solidFill>
                            <a:srgbClr val="000000"/>
                          </a:solidFill>
                          <a:effectLst/>
                        </a:rPr>
                        <a:t>Mezun (20-21)</a:t>
                      </a:r>
                      <a:endParaRPr lang="tr-TR" sz="1000" b="1"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1000" b="1" u="none" strike="noStrike" dirty="0">
                          <a:solidFill>
                            <a:srgbClr val="000000"/>
                          </a:solidFill>
                          <a:effectLst/>
                        </a:rPr>
                        <a:t>Aktif</a:t>
                      </a:r>
                      <a:endParaRPr lang="tr-TR" sz="1000" b="1"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1000" b="1" u="none" strike="noStrike" dirty="0">
                          <a:solidFill>
                            <a:srgbClr val="000000"/>
                          </a:solidFill>
                          <a:effectLst/>
                        </a:rPr>
                        <a:t>Mezun (20-21)</a:t>
                      </a:r>
                      <a:endParaRPr lang="tr-TR" sz="1000" b="1"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1000" b="1" i="0" u="none" strike="noStrike" dirty="0">
                          <a:solidFill>
                            <a:srgbClr val="000000"/>
                          </a:solidFill>
                          <a:effectLst/>
                          <a:latin typeface="Calibri" panose="020F0502020204030204" pitchFamily="34" charset="0"/>
                        </a:rPr>
                        <a:t>Aktif</a:t>
                      </a:r>
                    </a:p>
                  </a:txBody>
                  <a:tcPr marL="9525" marR="9525" marT="9525" marB="0" anchor="ctr"/>
                </a:tc>
                <a:tc>
                  <a:txBody>
                    <a:bodyPr/>
                    <a:lstStyle/>
                    <a:p>
                      <a:pPr algn="ctr" fontAlgn="ctr"/>
                      <a:r>
                        <a:rPr lang="tr-TR" sz="1000" b="1" i="0" u="none" strike="noStrike" dirty="0">
                          <a:solidFill>
                            <a:srgbClr val="000000"/>
                          </a:solidFill>
                          <a:effectLst/>
                          <a:latin typeface="Calibri" panose="020F0502020204030204" pitchFamily="34" charset="0"/>
                        </a:rPr>
                        <a:t>Mezun (20-21)</a:t>
                      </a:r>
                    </a:p>
                  </a:txBody>
                  <a:tcPr marL="9525" marR="9525" marT="9525" marB="0" anchor="ctr"/>
                </a:tc>
                <a:tc>
                  <a:txBody>
                    <a:bodyPr/>
                    <a:lstStyle/>
                    <a:p>
                      <a:pPr algn="ctr" fontAlgn="ctr"/>
                      <a:r>
                        <a:rPr lang="tr-TR" sz="1000" b="1" u="none" strike="noStrike" dirty="0">
                          <a:solidFill>
                            <a:srgbClr val="000000"/>
                          </a:solidFill>
                          <a:effectLst/>
                        </a:rPr>
                        <a:t>Aktif</a:t>
                      </a:r>
                      <a:endParaRPr lang="tr-TR" sz="1000" b="1"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1000" b="1" u="none" strike="noStrike" dirty="0">
                          <a:solidFill>
                            <a:srgbClr val="000000"/>
                          </a:solidFill>
                          <a:effectLst/>
                        </a:rPr>
                        <a:t>Mezun (20-21)</a:t>
                      </a:r>
                      <a:endParaRPr lang="tr-TR" sz="1000" b="1" i="0" u="none" strike="noStrike" dirty="0">
                        <a:solidFill>
                          <a:srgbClr val="000000"/>
                        </a:solidFill>
                        <a:effectLst/>
                        <a:latin typeface="Calibri" panose="020F0502020204030204" pitchFamily="34" charset="0"/>
                      </a:endParaRPr>
                    </a:p>
                  </a:txBody>
                  <a:tcPr marL="8738" marR="8738" marT="8738" marB="0" anchor="ctr"/>
                </a:tc>
                <a:extLst>
                  <a:ext uri="{0D108BD9-81ED-4DB2-BD59-A6C34878D82A}">
                    <a16:rowId xmlns:a16="http://schemas.microsoft.com/office/drawing/2014/main" val="1382150535"/>
                  </a:ext>
                </a:extLst>
              </a:tr>
              <a:tr h="323850">
                <a:tc>
                  <a:txBody>
                    <a:bodyPr/>
                    <a:lstStyle/>
                    <a:p>
                      <a:pPr algn="l" fontAlgn="ctr"/>
                      <a:r>
                        <a:rPr lang="tr-TR" sz="1000" b="0" u="none" strike="noStrike">
                          <a:solidFill>
                            <a:srgbClr val="000000"/>
                          </a:solidFill>
                          <a:effectLst/>
                        </a:rPr>
                        <a:t>  Histoloji ve Embriyoloji Dr. Öğr. Üyesi Aslihan ŞAYLAN</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2</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1</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2</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1</a:t>
                      </a:r>
                      <a:endParaRPr lang="tr-TR"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82446342"/>
                  </a:ext>
                </a:extLst>
              </a:tr>
              <a:tr h="190500">
                <a:tc>
                  <a:txBody>
                    <a:bodyPr/>
                    <a:lstStyle/>
                    <a:p>
                      <a:pPr algn="l" fontAlgn="ctr"/>
                      <a:r>
                        <a:rPr lang="tr-TR" sz="1000" b="0" u="none" strike="noStrike">
                          <a:solidFill>
                            <a:srgbClr val="000000"/>
                          </a:solidFill>
                          <a:effectLst/>
                        </a:rPr>
                        <a:t>  İktisat Prof. Dr. Fatih KONUR</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112</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3</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14</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126</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3</a:t>
                      </a:r>
                      <a:endParaRPr lang="tr-T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558470"/>
                  </a:ext>
                </a:extLst>
              </a:tr>
              <a:tr h="323850">
                <a:tc>
                  <a:txBody>
                    <a:bodyPr/>
                    <a:lstStyle/>
                    <a:p>
                      <a:pPr algn="l" fontAlgn="ctr"/>
                      <a:r>
                        <a:rPr lang="tr-TR" sz="1000" b="0" u="none" strike="noStrike">
                          <a:solidFill>
                            <a:srgbClr val="000000"/>
                          </a:solidFill>
                          <a:effectLst/>
                        </a:rPr>
                        <a:t>  İletişim Bilimleri Doç. Dr. Yavuz AKÇİ</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104</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8</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3</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107</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8</a:t>
                      </a:r>
                      <a:endParaRPr lang="tr-T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30659205"/>
                  </a:ext>
                </a:extLst>
              </a:tr>
              <a:tr h="323850">
                <a:tc>
                  <a:txBody>
                    <a:bodyPr/>
                    <a:lstStyle/>
                    <a:p>
                      <a:pPr algn="l" fontAlgn="ctr"/>
                      <a:r>
                        <a:rPr lang="tr-TR" sz="1000" b="0" u="none" strike="noStrike">
                          <a:solidFill>
                            <a:srgbClr val="000000"/>
                          </a:solidFill>
                          <a:effectLst/>
                        </a:rPr>
                        <a:t>  İslam Tarihi ve Sanatları Doç. Dr. Cahid KARA</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24</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3</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24</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3</a:t>
                      </a:r>
                      <a:endParaRPr lang="tr-T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81739145"/>
                  </a:ext>
                </a:extLst>
              </a:tr>
              <a:tr h="323850">
                <a:tc>
                  <a:txBody>
                    <a:bodyPr/>
                    <a:lstStyle/>
                    <a:p>
                      <a:pPr algn="l" fontAlgn="ctr"/>
                      <a:r>
                        <a:rPr lang="tr-TR" sz="1000" b="0" u="none" strike="noStrike">
                          <a:solidFill>
                            <a:srgbClr val="000000"/>
                          </a:solidFill>
                          <a:effectLst/>
                        </a:rPr>
                        <a:t>  İş Sağlığı ve Güvenliği Prof. Dr. Cevher ALTUĞ</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3</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30</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3</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33</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3</a:t>
                      </a:r>
                      <a:endParaRPr lang="tr-T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77462348"/>
                  </a:ext>
                </a:extLst>
              </a:tr>
              <a:tr h="190500">
                <a:tc>
                  <a:txBody>
                    <a:bodyPr/>
                    <a:lstStyle/>
                    <a:p>
                      <a:pPr algn="l" fontAlgn="ctr"/>
                      <a:r>
                        <a:rPr lang="tr-TR" sz="1000" b="0" u="none" strike="noStrike">
                          <a:solidFill>
                            <a:srgbClr val="000000"/>
                          </a:solidFill>
                          <a:effectLst/>
                        </a:rPr>
                        <a:t>  İşletme Prof. Dr. Rahmi YÜCEL</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91</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9</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33</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3</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dirty="0">
                          <a:solidFill>
                            <a:srgbClr val="000000"/>
                          </a:solidFill>
                          <a:effectLst/>
                        </a:rPr>
                        <a:t>48</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172</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12</a:t>
                      </a:r>
                      <a:endParaRPr lang="tr-T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106559075"/>
                  </a:ext>
                </a:extLst>
              </a:tr>
              <a:tr h="323850">
                <a:tc>
                  <a:txBody>
                    <a:bodyPr/>
                    <a:lstStyle/>
                    <a:p>
                      <a:pPr algn="l" fontAlgn="ctr"/>
                      <a:r>
                        <a:rPr lang="tr-TR" sz="1000" b="0" u="none" strike="noStrike">
                          <a:solidFill>
                            <a:srgbClr val="000000"/>
                          </a:solidFill>
                          <a:effectLst/>
                        </a:rPr>
                        <a:t>  Kamu Yönetimi Prof. Dr. Koray TÜTÜNCÜ</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33</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6</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11</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3</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44</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9</a:t>
                      </a:r>
                      <a:endParaRPr lang="tr-T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62274008"/>
                  </a:ext>
                </a:extLst>
              </a:tr>
              <a:tr h="323850">
                <a:tc>
                  <a:txBody>
                    <a:bodyPr/>
                    <a:lstStyle/>
                    <a:p>
                      <a:pPr algn="l" fontAlgn="ctr"/>
                      <a:r>
                        <a:rPr lang="tr-TR" sz="1000" b="0" u="none" strike="noStrike">
                          <a:solidFill>
                            <a:srgbClr val="000000"/>
                          </a:solidFill>
                          <a:effectLst/>
                        </a:rPr>
                        <a:t>  Kanatlı Hayvan Yetiştiriciliği Prof. Dr. Handan ESER</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29</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5</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29</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5</a:t>
                      </a:r>
                      <a:endParaRPr lang="tr-T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97059506"/>
                  </a:ext>
                </a:extLst>
              </a:tr>
              <a:tr h="323850">
                <a:tc>
                  <a:txBody>
                    <a:bodyPr/>
                    <a:lstStyle/>
                    <a:p>
                      <a:pPr algn="l" fontAlgn="ctr"/>
                      <a:r>
                        <a:rPr lang="tr-TR" sz="1000" b="0" u="none" strike="noStrike">
                          <a:solidFill>
                            <a:srgbClr val="000000"/>
                          </a:solidFill>
                          <a:effectLst/>
                        </a:rPr>
                        <a:t>  Kimya Mühendisliği Doç. Dr. Turgay PEKDEMIR</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9</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9</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0</a:t>
                      </a:r>
                      <a:endParaRPr lang="tr-T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36799282"/>
                  </a:ext>
                </a:extLst>
              </a:tr>
              <a:tr h="190500">
                <a:tc>
                  <a:txBody>
                    <a:bodyPr/>
                    <a:lstStyle/>
                    <a:p>
                      <a:pPr algn="l" fontAlgn="ctr"/>
                      <a:r>
                        <a:rPr lang="tr-TR" sz="1000" b="0" u="none" strike="noStrike">
                          <a:solidFill>
                            <a:srgbClr val="000000"/>
                          </a:solidFill>
                          <a:effectLst/>
                        </a:rPr>
                        <a:t>  Kimya Prof. Dr. Izzet MORKAN</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50</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11</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19</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5</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69</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16</a:t>
                      </a:r>
                      <a:endParaRPr lang="tr-T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21741908"/>
                  </a:ext>
                </a:extLst>
              </a:tr>
              <a:tr h="323850">
                <a:tc>
                  <a:txBody>
                    <a:bodyPr/>
                    <a:lstStyle/>
                    <a:p>
                      <a:pPr algn="l" fontAlgn="ctr"/>
                      <a:r>
                        <a:rPr lang="tr-TR" sz="1000" b="0" u="none" strike="noStrike">
                          <a:solidFill>
                            <a:srgbClr val="000000"/>
                          </a:solidFill>
                          <a:effectLst/>
                        </a:rPr>
                        <a:t>  Makine Mühendisliği Prof. Dr. Ömer ÖZYURT</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64</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10</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7</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71</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10</a:t>
                      </a:r>
                      <a:endParaRPr lang="tr-T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8511901"/>
                  </a:ext>
                </a:extLst>
              </a:tr>
              <a:tr h="190500">
                <a:tc>
                  <a:txBody>
                    <a:bodyPr/>
                    <a:lstStyle/>
                    <a:p>
                      <a:pPr algn="l" fontAlgn="ctr"/>
                      <a:r>
                        <a:rPr lang="tr-TR" sz="1000" b="0" u="none" strike="noStrike">
                          <a:solidFill>
                            <a:srgbClr val="000000"/>
                          </a:solidFill>
                          <a:effectLst/>
                        </a:rPr>
                        <a:t>  Maliye Prof. Dr. Tarik VURAL</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10</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5</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10</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5</a:t>
                      </a:r>
                      <a:endParaRPr lang="tr-T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91857652"/>
                  </a:ext>
                </a:extLst>
              </a:tr>
              <a:tr h="323850">
                <a:tc>
                  <a:txBody>
                    <a:bodyPr/>
                    <a:lstStyle/>
                    <a:p>
                      <a:pPr algn="l" fontAlgn="ctr"/>
                      <a:r>
                        <a:rPr lang="tr-TR" sz="1000" b="0" u="none" strike="noStrike">
                          <a:solidFill>
                            <a:srgbClr val="000000"/>
                          </a:solidFill>
                          <a:effectLst/>
                        </a:rPr>
                        <a:t>  Matematik Prof. Dr. Harun KARSLI</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7</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3</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2</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9</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3</a:t>
                      </a:r>
                      <a:endParaRPr lang="tr-T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28055595"/>
                  </a:ext>
                </a:extLst>
              </a:tr>
              <a:tr h="323850">
                <a:tc>
                  <a:txBody>
                    <a:bodyPr/>
                    <a:lstStyle/>
                    <a:p>
                      <a:pPr algn="l" fontAlgn="ctr"/>
                      <a:r>
                        <a:rPr lang="tr-TR" sz="1000" b="0" u="none" strike="noStrike">
                          <a:solidFill>
                            <a:srgbClr val="000000"/>
                          </a:solidFill>
                          <a:effectLst/>
                        </a:rPr>
                        <a:t>  Matematik ve Fen Bilimleri Eğitimi Prof. Dr. Soner DURMUŞ</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93</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5</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29</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5</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122</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10</a:t>
                      </a:r>
                      <a:endParaRPr lang="tr-TR"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37387450"/>
                  </a:ext>
                </a:extLst>
              </a:tr>
              <a:tr h="323850">
                <a:tc>
                  <a:txBody>
                    <a:bodyPr/>
                    <a:lstStyle/>
                    <a:p>
                      <a:pPr algn="l" fontAlgn="ctr"/>
                      <a:r>
                        <a:rPr lang="tr-TR" sz="1000" b="0" u="none" strike="noStrike">
                          <a:solidFill>
                            <a:srgbClr val="000000"/>
                          </a:solidFill>
                          <a:effectLst/>
                        </a:rPr>
                        <a:t>  Mikrobiyoloji Prof. Dr. Muhammet Güzel KURTOĞLU</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6</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2</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8</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0</a:t>
                      </a:r>
                      <a:endParaRPr lang="tr-TR"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38089128"/>
                  </a:ext>
                </a:extLst>
              </a:tr>
            </a:tbl>
          </a:graphicData>
        </a:graphic>
      </p:graphicFrame>
      <p:graphicFrame>
        <p:nvGraphicFramePr>
          <p:cNvPr id="7" name="Tablo 6">
            <a:extLst>
              <a:ext uri="{FF2B5EF4-FFF2-40B4-BE49-F238E27FC236}">
                <a16:creationId xmlns:a16="http://schemas.microsoft.com/office/drawing/2014/main" id="{E511261C-3C64-8AA0-E1AB-F974693BF990}"/>
              </a:ext>
            </a:extLst>
          </p:cNvPr>
          <p:cNvGraphicFramePr>
            <a:graphicFrameLocks noGrp="1"/>
          </p:cNvGraphicFramePr>
          <p:nvPr>
            <p:extLst>
              <p:ext uri="{D42A27DB-BD31-4B8C-83A1-F6EECF244321}">
                <p14:modId xmlns:p14="http://schemas.microsoft.com/office/powerpoint/2010/main" val="4112523113"/>
              </p:ext>
            </p:extLst>
          </p:nvPr>
        </p:nvGraphicFramePr>
        <p:xfrm>
          <a:off x="6385979" y="1246452"/>
          <a:ext cx="5571071" cy="5114926"/>
        </p:xfrm>
        <a:graphic>
          <a:graphicData uri="http://schemas.openxmlformats.org/drawingml/2006/table">
            <a:tbl>
              <a:tblPr>
                <a:tableStyleId>{69C7853C-536D-4A76-A0AE-DD22124D55A5}</a:tableStyleId>
              </a:tblPr>
              <a:tblGrid>
                <a:gridCol w="1815848">
                  <a:extLst>
                    <a:ext uri="{9D8B030D-6E8A-4147-A177-3AD203B41FA5}">
                      <a16:colId xmlns:a16="http://schemas.microsoft.com/office/drawing/2014/main" val="1639260044"/>
                    </a:ext>
                  </a:extLst>
                </a:gridCol>
                <a:gridCol w="592930">
                  <a:extLst>
                    <a:ext uri="{9D8B030D-6E8A-4147-A177-3AD203B41FA5}">
                      <a16:colId xmlns:a16="http://schemas.microsoft.com/office/drawing/2014/main" val="471678290"/>
                    </a:ext>
                  </a:extLst>
                </a:gridCol>
                <a:gridCol w="790573">
                  <a:extLst>
                    <a:ext uri="{9D8B030D-6E8A-4147-A177-3AD203B41FA5}">
                      <a16:colId xmlns:a16="http://schemas.microsoft.com/office/drawing/2014/main" val="1374808165"/>
                    </a:ext>
                  </a:extLst>
                </a:gridCol>
                <a:gridCol w="592930">
                  <a:extLst>
                    <a:ext uri="{9D8B030D-6E8A-4147-A177-3AD203B41FA5}">
                      <a16:colId xmlns:a16="http://schemas.microsoft.com/office/drawing/2014/main" val="3660900072"/>
                    </a:ext>
                  </a:extLst>
                </a:gridCol>
                <a:gridCol w="592930">
                  <a:extLst>
                    <a:ext uri="{9D8B030D-6E8A-4147-A177-3AD203B41FA5}">
                      <a16:colId xmlns:a16="http://schemas.microsoft.com/office/drawing/2014/main" val="487587096"/>
                    </a:ext>
                  </a:extLst>
                </a:gridCol>
                <a:gridCol w="592930">
                  <a:extLst>
                    <a:ext uri="{9D8B030D-6E8A-4147-A177-3AD203B41FA5}">
                      <a16:colId xmlns:a16="http://schemas.microsoft.com/office/drawing/2014/main" val="2959991584"/>
                    </a:ext>
                  </a:extLst>
                </a:gridCol>
                <a:gridCol w="592930">
                  <a:extLst>
                    <a:ext uri="{9D8B030D-6E8A-4147-A177-3AD203B41FA5}">
                      <a16:colId xmlns:a16="http://schemas.microsoft.com/office/drawing/2014/main" val="723097025"/>
                    </a:ext>
                  </a:extLst>
                </a:gridCol>
              </a:tblGrid>
              <a:tr h="285970">
                <a:tc>
                  <a:txBody>
                    <a:bodyPr/>
                    <a:lstStyle/>
                    <a:p>
                      <a:pPr algn="l" fontAlgn="ctr"/>
                      <a:endParaRPr lang="tr-TR" sz="1000" b="0" i="0" u="none" strike="noStrike" dirty="0">
                        <a:solidFill>
                          <a:srgbClr val="000000"/>
                        </a:solidFill>
                        <a:effectLst/>
                        <a:latin typeface="Calibri" panose="020F0502020204030204" pitchFamily="34" charset="0"/>
                      </a:endParaRPr>
                    </a:p>
                  </a:txBody>
                  <a:tcPr marL="8738" marR="8738" marT="8738" marB="0" anchor="ctr"/>
                </a:tc>
                <a:tc gridSpan="2">
                  <a:txBody>
                    <a:bodyPr/>
                    <a:lstStyle/>
                    <a:p>
                      <a:pPr algn="ctr" fontAlgn="ctr"/>
                      <a:r>
                        <a:rPr lang="tr-TR" sz="1000" b="1" u="none" strike="noStrike" dirty="0">
                          <a:solidFill>
                            <a:srgbClr val="000000"/>
                          </a:solidFill>
                          <a:effectLst/>
                        </a:rPr>
                        <a:t>YL</a:t>
                      </a:r>
                      <a:endParaRPr lang="tr-TR" sz="1000" b="1" i="0" u="none" strike="noStrike" dirty="0">
                        <a:solidFill>
                          <a:srgbClr val="000000"/>
                        </a:solidFill>
                        <a:effectLst/>
                        <a:latin typeface="Calibri" panose="020F0502020204030204" pitchFamily="34" charset="0"/>
                      </a:endParaRPr>
                    </a:p>
                  </a:txBody>
                  <a:tcPr marL="8738" marR="8738" marT="8738" marB="0" anchor="ctr"/>
                </a:tc>
                <a:tc hMerge="1">
                  <a:txBody>
                    <a:bodyPr/>
                    <a:lstStyle/>
                    <a:p>
                      <a:endParaRPr lang="tr-TR"/>
                    </a:p>
                  </a:txBody>
                  <a:tcPr>
                    <a:lnL>
                      <a:noFill/>
                    </a:lnL>
                    <a:lnR>
                      <a:noFill/>
                    </a:lnR>
                    <a:lnT>
                      <a:noFill/>
                    </a:lnT>
                    <a:lnB>
                      <a:noFill/>
                    </a:lnB>
                  </a:tcPr>
                </a:tc>
                <a:tc gridSpan="2">
                  <a:txBody>
                    <a:bodyPr/>
                    <a:lstStyle/>
                    <a:p>
                      <a:pPr algn="ctr" fontAlgn="ctr"/>
                      <a:r>
                        <a:rPr lang="tr-TR" sz="1000" b="1" u="none" strike="noStrike" dirty="0">
                          <a:solidFill>
                            <a:srgbClr val="000000"/>
                          </a:solidFill>
                          <a:effectLst/>
                        </a:rPr>
                        <a:t>Doktora</a:t>
                      </a:r>
                      <a:endParaRPr lang="tr-TR" sz="1000" b="1" i="0" u="none" strike="noStrike" dirty="0">
                        <a:solidFill>
                          <a:srgbClr val="000000"/>
                        </a:solidFill>
                        <a:effectLst/>
                        <a:latin typeface="Calibri" panose="020F0502020204030204" pitchFamily="34" charset="0"/>
                      </a:endParaRPr>
                    </a:p>
                  </a:txBody>
                  <a:tcPr marL="8738" marR="8738" marT="8738" marB="0" anchor="ctr"/>
                </a:tc>
                <a:tc hMerge="1">
                  <a:txBody>
                    <a:bodyPr/>
                    <a:lstStyle/>
                    <a:p>
                      <a:endParaRPr lang="tr-TR"/>
                    </a:p>
                  </a:txBody>
                  <a:tcPr>
                    <a:lnL>
                      <a:noFill/>
                    </a:lnL>
                    <a:lnR>
                      <a:noFill/>
                    </a:lnR>
                    <a:lnT>
                      <a:noFill/>
                    </a:lnT>
                    <a:lnB>
                      <a:noFill/>
                    </a:lnB>
                  </a:tcPr>
                </a:tc>
                <a:tc gridSpan="2">
                  <a:txBody>
                    <a:bodyPr/>
                    <a:lstStyle/>
                    <a:p>
                      <a:pPr algn="ctr" fontAlgn="ctr"/>
                      <a:r>
                        <a:rPr lang="tr-TR" sz="1000" b="1" u="none" strike="noStrike" dirty="0">
                          <a:solidFill>
                            <a:srgbClr val="000000"/>
                          </a:solidFill>
                          <a:effectLst/>
                        </a:rPr>
                        <a:t>Toplam</a:t>
                      </a:r>
                      <a:endParaRPr lang="tr-TR" sz="1000" b="1" i="0" u="none" strike="noStrike" dirty="0">
                        <a:solidFill>
                          <a:srgbClr val="000000"/>
                        </a:solidFill>
                        <a:effectLst/>
                        <a:latin typeface="Calibri" panose="020F0502020204030204" pitchFamily="34" charset="0"/>
                      </a:endParaRPr>
                    </a:p>
                  </a:txBody>
                  <a:tcPr marL="8738" marR="8738" marT="8738" marB="0" anchor="ctr"/>
                </a:tc>
                <a:tc hMerge="1">
                  <a:txBody>
                    <a:bodyPr/>
                    <a:lstStyle/>
                    <a:p>
                      <a:endParaRPr lang="tr-TR"/>
                    </a:p>
                  </a:txBody>
                  <a:tcPr>
                    <a:lnL>
                      <a:noFill/>
                    </a:lnL>
                    <a:lnR>
                      <a:noFill/>
                    </a:lnR>
                    <a:lnT>
                      <a:noFill/>
                    </a:lnT>
                    <a:lnB>
                      <a:noFill/>
                    </a:lnB>
                  </a:tcPr>
                </a:tc>
                <a:extLst>
                  <a:ext uri="{0D108BD9-81ED-4DB2-BD59-A6C34878D82A}">
                    <a16:rowId xmlns:a16="http://schemas.microsoft.com/office/drawing/2014/main" val="1035364417"/>
                  </a:ext>
                </a:extLst>
              </a:tr>
              <a:tr h="318187">
                <a:tc>
                  <a:txBody>
                    <a:bodyPr/>
                    <a:lstStyle/>
                    <a:p>
                      <a:pPr algn="l" fontAlgn="ctr"/>
                      <a:r>
                        <a:rPr lang="tr-TR" sz="1000" b="1" u="none" strike="noStrike" dirty="0">
                          <a:solidFill>
                            <a:srgbClr val="000000"/>
                          </a:solidFill>
                          <a:effectLst/>
                        </a:rPr>
                        <a:t>Anabilim dalları-ABD Başkanları</a:t>
                      </a:r>
                      <a:endParaRPr lang="tr-TR" sz="1000" b="1"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1000" b="1" u="none" strike="noStrike" dirty="0">
                          <a:solidFill>
                            <a:srgbClr val="000000"/>
                          </a:solidFill>
                          <a:effectLst/>
                        </a:rPr>
                        <a:t>Aktif</a:t>
                      </a:r>
                      <a:endParaRPr lang="tr-TR" sz="1000" b="1"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1000" b="1" u="none" strike="noStrike" dirty="0">
                          <a:solidFill>
                            <a:srgbClr val="000000"/>
                          </a:solidFill>
                          <a:effectLst/>
                        </a:rPr>
                        <a:t>Mezun (20-21)</a:t>
                      </a:r>
                      <a:endParaRPr lang="tr-TR" sz="1000" b="1"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1000" b="1" u="none" strike="noStrike" dirty="0">
                          <a:solidFill>
                            <a:srgbClr val="000000"/>
                          </a:solidFill>
                          <a:effectLst/>
                        </a:rPr>
                        <a:t>Aktif</a:t>
                      </a:r>
                      <a:endParaRPr lang="tr-TR" sz="1000" b="1"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1000" b="1" u="none" strike="noStrike" dirty="0">
                          <a:solidFill>
                            <a:srgbClr val="000000"/>
                          </a:solidFill>
                          <a:effectLst/>
                        </a:rPr>
                        <a:t>Mezun (20-21)</a:t>
                      </a:r>
                      <a:endParaRPr lang="tr-TR" sz="1000" b="1"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1000" b="1" u="none" strike="noStrike" dirty="0">
                          <a:solidFill>
                            <a:srgbClr val="000000"/>
                          </a:solidFill>
                          <a:effectLst/>
                        </a:rPr>
                        <a:t>Aktif</a:t>
                      </a:r>
                      <a:endParaRPr lang="tr-TR" sz="1000" b="1"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1000" b="1" u="none" strike="noStrike" dirty="0">
                          <a:solidFill>
                            <a:srgbClr val="000000"/>
                          </a:solidFill>
                          <a:effectLst/>
                        </a:rPr>
                        <a:t>Mezun (20-21)</a:t>
                      </a:r>
                      <a:endParaRPr lang="tr-TR" sz="1000" b="1" i="0" u="none" strike="noStrike" dirty="0">
                        <a:solidFill>
                          <a:srgbClr val="000000"/>
                        </a:solidFill>
                        <a:effectLst/>
                        <a:latin typeface="Calibri" panose="020F0502020204030204" pitchFamily="34" charset="0"/>
                      </a:endParaRPr>
                    </a:p>
                  </a:txBody>
                  <a:tcPr marL="8738" marR="8738" marT="8738" marB="0" anchor="ctr"/>
                </a:tc>
                <a:extLst>
                  <a:ext uri="{0D108BD9-81ED-4DB2-BD59-A6C34878D82A}">
                    <a16:rowId xmlns:a16="http://schemas.microsoft.com/office/drawing/2014/main" val="2417100222"/>
                  </a:ext>
                </a:extLst>
              </a:tr>
              <a:tr h="318187">
                <a:tc>
                  <a:txBody>
                    <a:bodyPr/>
                    <a:lstStyle/>
                    <a:p>
                      <a:pPr algn="l" fontAlgn="ctr"/>
                      <a:r>
                        <a:rPr lang="tr-TR" sz="1000" b="0" u="none" strike="noStrike" dirty="0">
                          <a:solidFill>
                            <a:srgbClr val="000000"/>
                          </a:solidFill>
                          <a:effectLst/>
                        </a:rPr>
                        <a:t>  Mimarlık Doç. Dr. Can KARAGÜLLE</a:t>
                      </a:r>
                      <a:endParaRPr lang="tr-TR" sz="1000" b="0" i="0" u="none" strike="noStrike" dirty="0">
                        <a:solidFill>
                          <a:srgbClr val="000000"/>
                        </a:solidFill>
                        <a:effectLst/>
                        <a:latin typeface="Calibri" panose="020F0502020204030204" pitchFamily="34" charset="0"/>
                      </a:endParaRPr>
                    </a:p>
                  </a:txBody>
                  <a:tcPr marL="9028" marR="9028" marT="9028" marB="0" anchor="ctr"/>
                </a:tc>
                <a:tc>
                  <a:txBody>
                    <a:bodyPr/>
                    <a:lstStyle/>
                    <a:p>
                      <a:pPr algn="ctr" fontAlgn="b"/>
                      <a:endParaRPr lang="tr-TR" sz="1000" b="0" i="0" u="none" strike="noStrike" dirty="0">
                        <a:solidFill>
                          <a:srgbClr val="000000"/>
                        </a:solidFill>
                        <a:effectLst/>
                        <a:latin typeface="Calibri" panose="020F0502020204030204" pitchFamily="34" charset="0"/>
                      </a:endParaRPr>
                    </a:p>
                  </a:txBody>
                  <a:tcPr marL="9028" marR="9028" marT="9028" marB="0" anchor="ctr"/>
                </a:tc>
                <a:tc>
                  <a:txBody>
                    <a:bodyPr/>
                    <a:lstStyle/>
                    <a:p>
                      <a:pPr algn="ctr" fontAlgn="b"/>
                      <a:endParaRPr lang="tr-TR" sz="1000" b="0" i="0" u="none" strike="noStrike" dirty="0">
                        <a:solidFill>
                          <a:srgbClr val="000000"/>
                        </a:solidFill>
                        <a:effectLst/>
                        <a:latin typeface="Calibri" panose="020F0502020204030204" pitchFamily="34" charset="0"/>
                      </a:endParaRPr>
                    </a:p>
                  </a:txBody>
                  <a:tcPr marL="9028" marR="9028" marT="9028" marB="0" anchor="ctr"/>
                </a:tc>
                <a:tc>
                  <a:txBody>
                    <a:bodyPr/>
                    <a:lstStyle/>
                    <a:p>
                      <a:pPr algn="ctr" fontAlgn="b"/>
                      <a:endParaRPr lang="tr-TR" sz="1000" b="0" i="0" u="none" strike="noStrike" dirty="0">
                        <a:solidFill>
                          <a:srgbClr val="000000"/>
                        </a:solidFill>
                        <a:effectLst/>
                        <a:latin typeface="Calibri" panose="020F0502020204030204" pitchFamily="34" charset="0"/>
                      </a:endParaRPr>
                    </a:p>
                  </a:txBody>
                  <a:tcPr marL="9028" marR="9028" marT="9028" marB="0" anchor="ctr"/>
                </a:tc>
                <a:tc>
                  <a:txBody>
                    <a:bodyPr/>
                    <a:lstStyle/>
                    <a:p>
                      <a:pPr algn="ctr" fontAlgn="b"/>
                      <a:endParaRPr lang="tr-TR" sz="1000" b="0" i="0" u="none" strike="noStrike" dirty="0">
                        <a:solidFill>
                          <a:srgbClr val="000000"/>
                        </a:solidFill>
                        <a:effectLst/>
                        <a:latin typeface="Calibri" panose="020F0502020204030204" pitchFamily="34" charset="0"/>
                      </a:endParaRPr>
                    </a:p>
                  </a:txBody>
                  <a:tcPr marL="9028" marR="9028" marT="9028" marB="0" anchor="ctr"/>
                </a:tc>
                <a:tc>
                  <a:txBody>
                    <a:bodyPr/>
                    <a:lstStyle/>
                    <a:p>
                      <a:pPr algn="ctr" fontAlgn="ctr"/>
                      <a:r>
                        <a:rPr lang="tr-TR" sz="1000" b="0" u="none" strike="noStrike">
                          <a:solidFill>
                            <a:srgbClr val="000000"/>
                          </a:solidFill>
                          <a:effectLst/>
                        </a:rPr>
                        <a:t>0</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ctr"/>
                      <a:r>
                        <a:rPr lang="tr-TR" sz="1000" b="0" u="none" strike="noStrike" dirty="0">
                          <a:solidFill>
                            <a:srgbClr val="000000"/>
                          </a:solidFill>
                          <a:effectLst/>
                        </a:rPr>
                        <a:t>0</a:t>
                      </a:r>
                      <a:endParaRPr lang="tr-TR" sz="1000" b="0" i="0" u="none" strike="noStrike" dirty="0">
                        <a:solidFill>
                          <a:srgbClr val="000000"/>
                        </a:solidFill>
                        <a:effectLst/>
                        <a:latin typeface="Calibri" panose="020F0502020204030204" pitchFamily="34" charset="0"/>
                      </a:endParaRPr>
                    </a:p>
                  </a:txBody>
                  <a:tcPr marL="9028" marR="9028" marT="9028" marB="0" anchor="ctr"/>
                </a:tc>
                <a:extLst>
                  <a:ext uri="{0D108BD9-81ED-4DB2-BD59-A6C34878D82A}">
                    <a16:rowId xmlns:a16="http://schemas.microsoft.com/office/drawing/2014/main" val="2189361847"/>
                  </a:ext>
                </a:extLst>
              </a:tr>
              <a:tr h="318187">
                <a:tc>
                  <a:txBody>
                    <a:bodyPr/>
                    <a:lstStyle/>
                    <a:p>
                      <a:pPr algn="l" fontAlgn="ctr"/>
                      <a:r>
                        <a:rPr lang="tr-TR" sz="1000" b="0" u="none" strike="noStrike" dirty="0">
                          <a:solidFill>
                            <a:srgbClr val="000000"/>
                          </a:solidFill>
                          <a:effectLst/>
                        </a:rPr>
                        <a:t>  Özel Eğitim Prof. Dr. </a:t>
                      </a:r>
                      <a:r>
                        <a:rPr lang="tr-TR" sz="1000" b="0" u="none" strike="noStrike" dirty="0" err="1">
                          <a:solidFill>
                            <a:srgbClr val="000000"/>
                          </a:solidFill>
                          <a:effectLst/>
                        </a:rPr>
                        <a:t>Ilknur</a:t>
                      </a:r>
                      <a:r>
                        <a:rPr lang="tr-TR" sz="1000" b="0" u="none" strike="noStrike" dirty="0">
                          <a:solidFill>
                            <a:srgbClr val="000000"/>
                          </a:solidFill>
                          <a:effectLst/>
                        </a:rPr>
                        <a:t> ÇİFTÇİ TEKİNARSLAN</a:t>
                      </a:r>
                      <a:endParaRPr lang="tr-TR" sz="1000" b="0" i="0" u="none" strike="noStrike" dirty="0">
                        <a:solidFill>
                          <a:srgbClr val="000000"/>
                        </a:solidFill>
                        <a:effectLst/>
                        <a:latin typeface="Calibri" panose="020F0502020204030204" pitchFamily="34" charset="0"/>
                      </a:endParaRPr>
                    </a:p>
                  </a:txBody>
                  <a:tcPr marL="9028" marR="9028" marT="9028" marB="0" anchor="ctr"/>
                </a:tc>
                <a:tc>
                  <a:txBody>
                    <a:bodyPr/>
                    <a:lstStyle/>
                    <a:p>
                      <a:pPr algn="ctr" fontAlgn="b"/>
                      <a:r>
                        <a:rPr lang="tr-TR" sz="1000" b="0" u="none" strike="noStrike">
                          <a:solidFill>
                            <a:srgbClr val="000000"/>
                          </a:solidFill>
                          <a:effectLst/>
                        </a:rPr>
                        <a:t>30</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r>
                        <a:rPr lang="tr-TR" sz="1000" b="0" u="none" strike="noStrike">
                          <a:solidFill>
                            <a:srgbClr val="000000"/>
                          </a:solidFill>
                          <a:effectLst/>
                        </a:rPr>
                        <a:t>18</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r>
                        <a:rPr lang="tr-TR" sz="1000" b="0" u="none" strike="noStrike">
                          <a:solidFill>
                            <a:srgbClr val="000000"/>
                          </a:solidFill>
                          <a:effectLst/>
                        </a:rPr>
                        <a:t>25</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r>
                        <a:rPr lang="tr-TR" sz="1000" b="0" u="none" strike="noStrike" dirty="0">
                          <a:solidFill>
                            <a:srgbClr val="000000"/>
                          </a:solidFill>
                          <a:effectLst/>
                        </a:rPr>
                        <a:t>3</a:t>
                      </a:r>
                      <a:endParaRPr lang="tr-TR" sz="1000" b="0" i="0" u="none" strike="noStrike" dirty="0">
                        <a:solidFill>
                          <a:srgbClr val="000000"/>
                        </a:solidFill>
                        <a:effectLst/>
                        <a:latin typeface="Calibri" panose="020F0502020204030204" pitchFamily="34" charset="0"/>
                      </a:endParaRPr>
                    </a:p>
                  </a:txBody>
                  <a:tcPr marL="9028" marR="9028" marT="9028" marB="0" anchor="ctr"/>
                </a:tc>
                <a:tc>
                  <a:txBody>
                    <a:bodyPr/>
                    <a:lstStyle/>
                    <a:p>
                      <a:pPr algn="ctr" fontAlgn="ctr"/>
                      <a:r>
                        <a:rPr lang="tr-TR" sz="1000" b="0" u="none" strike="noStrike" dirty="0">
                          <a:solidFill>
                            <a:srgbClr val="000000"/>
                          </a:solidFill>
                          <a:effectLst/>
                        </a:rPr>
                        <a:t>55</a:t>
                      </a:r>
                      <a:endParaRPr lang="tr-TR" sz="1000" b="0" i="0" u="none" strike="noStrike" dirty="0">
                        <a:solidFill>
                          <a:srgbClr val="000000"/>
                        </a:solidFill>
                        <a:effectLst/>
                        <a:latin typeface="Calibri" panose="020F0502020204030204" pitchFamily="34" charset="0"/>
                      </a:endParaRPr>
                    </a:p>
                  </a:txBody>
                  <a:tcPr marL="9028" marR="9028" marT="9028" marB="0" anchor="ctr"/>
                </a:tc>
                <a:tc>
                  <a:txBody>
                    <a:bodyPr/>
                    <a:lstStyle/>
                    <a:p>
                      <a:pPr algn="ctr" fontAlgn="ctr"/>
                      <a:r>
                        <a:rPr lang="tr-TR" sz="1000" b="0" u="none" strike="noStrike" dirty="0">
                          <a:solidFill>
                            <a:srgbClr val="000000"/>
                          </a:solidFill>
                          <a:effectLst/>
                        </a:rPr>
                        <a:t>21</a:t>
                      </a:r>
                      <a:endParaRPr lang="tr-TR" sz="1000" b="0" i="0" u="none" strike="noStrike" dirty="0">
                        <a:solidFill>
                          <a:srgbClr val="000000"/>
                        </a:solidFill>
                        <a:effectLst/>
                        <a:latin typeface="Calibri" panose="020F0502020204030204" pitchFamily="34" charset="0"/>
                      </a:endParaRPr>
                    </a:p>
                  </a:txBody>
                  <a:tcPr marL="9028" marR="9028" marT="9028" marB="0" anchor="ctr"/>
                </a:tc>
                <a:extLst>
                  <a:ext uri="{0D108BD9-81ED-4DB2-BD59-A6C34878D82A}">
                    <a16:rowId xmlns:a16="http://schemas.microsoft.com/office/drawing/2014/main" val="1365061113"/>
                  </a:ext>
                </a:extLst>
              </a:tr>
              <a:tr h="318187">
                <a:tc>
                  <a:txBody>
                    <a:bodyPr/>
                    <a:lstStyle/>
                    <a:p>
                      <a:pPr algn="l" fontAlgn="ctr"/>
                      <a:r>
                        <a:rPr lang="tr-TR" sz="1000" b="0" u="none" strike="noStrike">
                          <a:solidFill>
                            <a:srgbClr val="000000"/>
                          </a:solidFill>
                          <a:effectLst/>
                        </a:rPr>
                        <a:t>  Psikoloji Prof. Dr. Nihal MAMATOĞLU</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r>
                        <a:rPr lang="tr-TR" sz="1000" b="0" u="none" strike="noStrike">
                          <a:solidFill>
                            <a:srgbClr val="000000"/>
                          </a:solidFill>
                          <a:effectLst/>
                        </a:rPr>
                        <a:t>29</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r>
                        <a:rPr lang="tr-TR" sz="1000" b="0" u="none" strike="noStrike">
                          <a:solidFill>
                            <a:srgbClr val="000000"/>
                          </a:solidFill>
                          <a:effectLst/>
                        </a:rPr>
                        <a:t>5</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r>
                        <a:rPr lang="tr-TR" sz="1000" b="0" u="none" strike="noStrike">
                          <a:solidFill>
                            <a:srgbClr val="000000"/>
                          </a:solidFill>
                          <a:effectLst/>
                        </a:rPr>
                        <a:t>24</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r>
                        <a:rPr lang="tr-TR" sz="1000" b="0" u="none" strike="noStrike">
                          <a:solidFill>
                            <a:srgbClr val="000000"/>
                          </a:solidFill>
                          <a:effectLst/>
                        </a:rPr>
                        <a:t>6</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ctr"/>
                      <a:r>
                        <a:rPr lang="tr-TR" sz="1000" b="0" u="none" strike="noStrike">
                          <a:solidFill>
                            <a:srgbClr val="000000"/>
                          </a:solidFill>
                          <a:effectLst/>
                        </a:rPr>
                        <a:t>53</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ctr"/>
                      <a:r>
                        <a:rPr lang="tr-TR" sz="1000" b="0" u="none" strike="noStrike" dirty="0">
                          <a:solidFill>
                            <a:srgbClr val="000000"/>
                          </a:solidFill>
                          <a:effectLst/>
                        </a:rPr>
                        <a:t>11</a:t>
                      </a:r>
                      <a:endParaRPr lang="tr-TR" sz="1000" b="0" i="0" u="none" strike="noStrike" dirty="0">
                        <a:solidFill>
                          <a:srgbClr val="000000"/>
                        </a:solidFill>
                        <a:effectLst/>
                        <a:latin typeface="Calibri" panose="020F0502020204030204" pitchFamily="34" charset="0"/>
                      </a:endParaRPr>
                    </a:p>
                  </a:txBody>
                  <a:tcPr marL="9028" marR="9028" marT="9028" marB="0" anchor="ctr"/>
                </a:tc>
                <a:extLst>
                  <a:ext uri="{0D108BD9-81ED-4DB2-BD59-A6C34878D82A}">
                    <a16:rowId xmlns:a16="http://schemas.microsoft.com/office/drawing/2014/main" val="1996044235"/>
                  </a:ext>
                </a:extLst>
              </a:tr>
              <a:tr h="318187">
                <a:tc>
                  <a:txBody>
                    <a:bodyPr/>
                    <a:lstStyle/>
                    <a:p>
                      <a:pPr algn="l" fontAlgn="ctr"/>
                      <a:r>
                        <a:rPr lang="tr-TR" sz="1000" b="0" u="none" strike="noStrike">
                          <a:solidFill>
                            <a:srgbClr val="000000"/>
                          </a:solidFill>
                          <a:effectLst/>
                        </a:rPr>
                        <a:t>  Resim Prof. Dr. Hakki Engin GIDERER</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endParaRPr lang="tr-TR" sz="1000" b="0" i="0" u="none" strike="noStrike" dirty="0">
                        <a:solidFill>
                          <a:srgbClr val="000000"/>
                        </a:solidFill>
                        <a:effectLst/>
                        <a:latin typeface="Calibri" panose="020F0502020204030204" pitchFamily="34" charset="0"/>
                      </a:endParaRPr>
                    </a:p>
                  </a:txBody>
                  <a:tcPr marL="9028" marR="9028" marT="9028"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endParaRPr lang="tr-TR" sz="1000" b="0" i="0" u="none" strike="noStrike" dirty="0">
                        <a:solidFill>
                          <a:srgbClr val="000000"/>
                        </a:solidFill>
                        <a:effectLst/>
                        <a:latin typeface="Calibri" panose="020F0502020204030204" pitchFamily="34" charset="0"/>
                      </a:endParaRPr>
                    </a:p>
                  </a:txBody>
                  <a:tcPr marL="9028" marR="9028" marT="9028"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ctr"/>
                      <a:r>
                        <a:rPr lang="tr-TR" sz="1000" b="0" u="none" strike="noStrike">
                          <a:solidFill>
                            <a:srgbClr val="000000"/>
                          </a:solidFill>
                          <a:effectLst/>
                        </a:rPr>
                        <a:t>0</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ctr"/>
                      <a:r>
                        <a:rPr lang="tr-TR" sz="1000" b="0" u="none" strike="noStrike">
                          <a:solidFill>
                            <a:srgbClr val="000000"/>
                          </a:solidFill>
                          <a:effectLst/>
                        </a:rPr>
                        <a:t>0</a:t>
                      </a:r>
                      <a:endParaRPr lang="tr-TR" sz="1000" b="0" i="0" u="none" strike="noStrike">
                        <a:solidFill>
                          <a:srgbClr val="000000"/>
                        </a:solidFill>
                        <a:effectLst/>
                        <a:latin typeface="Calibri" panose="020F0502020204030204" pitchFamily="34" charset="0"/>
                      </a:endParaRPr>
                    </a:p>
                  </a:txBody>
                  <a:tcPr marL="9028" marR="9028" marT="9028" marB="0" anchor="ctr"/>
                </a:tc>
                <a:extLst>
                  <a:ext uri="{0D108BD9-81ED-4DB2-BD59-A6C34878D82A}">
                    <a16:rowId xmlns:a16="http://schemas.microsoft.com/office/drawing/2014/main" val="2869241396"/>
                  </a:ext>
                </a:extLst>
              </a:tr>
              <a:tr h="318187">
                <a:tc>
                  <a:txBody>
                    <a:bodyPr/>
                    <a:lstStyle/>
                    <a:p>
                      <a:pPr algn="l" fontAlgn="ctr"/>
                      <a:r>
                        <a:rPr lang="tr-TR" sz="1000" b="0" u="none" strike="noStrike">
                          <a:solidFill>
                            <a:srgbClr val="000000"/>
                          </a:solidFill>
                          <a:effectLst/>
                        </a:rPr>
                        <a:t>  Sensör Teknolojileri Doç. Dr. Aliekber AKTAĞ</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r>
                        <a:rPr lang="tr-TR" sz="1000" b="0" u="none" strike="noStrike">
                          <a:solidFill>
                            <a:srgbClr val="000000"/>
                          </a:solidFill>
                          <a:effectLst/>
                        </a:rPr>
                        <a:t>4</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ctr"/>
                      <a:r>
                        <a:rPr lang="tr-TR" sz="1000" b="0" u="none" strike="noStrike" dirty="0">
                          <a:solidFill>
                            <a:srgbClr val="000000"/>
                          </a:solidFill>
                          <a:effectLst/>
                        </a:rPr>
                        <a:t>4</a:t>
                      </a:r>
                      <a:endParaRPr lang="tr-TR" sz="1000" b="0" i="0" u="none" strike="noStrike" dirty="0">
                        <a:solidFill>
                          <a:srgbClr val="000000"/>
                        </a:solidFill>
                        <a:effectLst/>
                        <a:latin typeface="Calibri" panose="020F0502020204030204" pitchFamily="34" charset="0"/>
                      </a:endParaRPr>
                    </a:p>
                  </a:txBody>
                  <a:tcPr marL="9028" marR="9028" marT="9028" marB="0" anchor="ctr"/>
                </a:tc>
                <a:tc>
                  <a:txBody>
                    <a:bodyPr/>
                    <a:lstStyle/>
                    <a:p>
                      <a:pPr algn="ctr" fontAlgn="ctr"/>
                      <a:r>
                        <a:rPr lang="tr-TR" sz="1000" b="0" u="none" strike="noStrike">
                          <a:solidFill>
                            <a:srgbClr val="000000"/>
                          </a:solidFill>
                          <a:effectLst/>
                        </a:rPr>
                        <a:t>0</a:t>
                      </a:r>
                      <a:endParaRPr lang="tr-TR" sz="1000" b="0" i="0" u="none" strike="noStrike">
                        <a:solidFill>
                          <a:srgbClr val="000000"/>
                        </a:solidFill>
                        <a:effectLst/>
                        <a:latin typeface="Calibri" panose="020F0502020204030204" pitchFamily="34" charset="0"/>
                      </a:endParaRPr>
                    </a:p>
                  </a:txBody>
                  <a:tcPr marL="9028" marR="9028" marT="9028" marB="0" anchor="ctr"/>
                </a:tc>
                <a:extLst>
                  <a:ext uri="{0D108BD9-81ED-4DB2-BD59-A6C34878D82A}">
                    <a16:rowId xmlns:a16="http://schemas.microsoft.com/office/drawing/2014/main" val="2473850948"/>
                  </a:ext>
                </a:extLst>
              </a:tr>
              <a:tr h="318187">
                <a:tc>
                  <a:txBody>
                    <a:bodyPr/>
                    <a:lstStyle/>
                    <a:p>
                      <a:pPr algn="l" fontAlgn="ctr"/>
                      <a:r>
                        <a:rPr lang="tr-TR" sz="1000" b="0" u="none" strike="noStrike">
                          <a:solidFill>
                            <a:srgbClr val="000000"/>
                          </a:solidFill>
                          <a:effectLst/>
                        </a:rPr>
                        <a:t>  Seramik Doç. Dr. Perihan ŞAN ASLAN</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ctr"/>
                      <a:r>
                        <a:rPr lang="tr-TR" sz="1000" b="0" u="none" strike="noStrike">
                          <a:solidFill>
                            <a:srgbClr val="000000"/>
                          </a:solidFill>
                          <a:effectLst/>
                        </a:rPr>
                        <a:t>0</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ctr"/>
                      <a:r>
                        <a:rPr lang="tr-TR" sz="1000" b="0" u="none" strike="noStrike">
                          <a:solidFill>
                            <a:srgbClr val="000000"/>
                          </a:solidFill>
                          <a:effectLst/>
                        </a:rPr>
                        <a:t>0</a:t>
                      </a:r>
                      <a:endParaRPr lang="tr-TR" sz="1000" b="0" i="0" u="none" strike="noStrike">
                        <a:solidFill>
                          <a:srgbClr val="000000"/>
                        </a:solidFill>
                        <a:effectLst/>
                        <a:latin typeface="Calibri" panose="020F0502020204030204" pitchFamily="34" charset="0"/>
                      </a:endParaRPr>
                    </a:p>
                  </a:txBody>
                  <a:tcPr marL="9028" marR="9028" marT="9028" marB="0" anchor="ctr"/>
                </a:tc>
                <a:extLst>
                  <a:ext uri="{0D108BD9-81ED-4DB2-BD59-A6C34878D82A}">
                    <a16:rowId xmlns:a16="http://schemas.microsoft.com/office/drawing/2014/main" val="1104685264"/>
                  </a:ext>
                </a:extLst>
              </a:tr>
              <a:tr h="187169">
                <a:tc>
                  <a:txBody>
                    <a:bodyPr/>
                    <a:lstStyle/>
                    <a:p>
                      <a:pPr algn="l" fontAlgn="ctr"/>
                      <a:r>
                        <a:rPr lang="tr-TR" sz="1000" b="0" u="none" strike="noStrike">
                          <a:solidFill>
                            <a:srgbClr val="000000"/>
                          </a:solidFill>
                          <a:effectLst/>
                        </a:rPr>
                        <a:t>  Sinir Bilimleri Prof. Dr. Erol AYAZ</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r>
                        <a:rPr lang="tr-TR" sz="1000" b="0" u="none" strike="noStrike">
                          <a:solidFill>
                            <a:srgbClr val="000000"/>
                          </a:solidFill>
                          <a:effectLst/>
                        </a:rPr>
                        <a:t>21</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r>
                        <a:rPr lang="tr-TR" sz="1000" b="0" u="none" strike="noStrike">
                          <a:solidFill>
                            <a:srgbClr val="000000"/>
                          </a:solidFill>
                          <a:effectLst/>
                        </a:rPr>
                        <a:t>1</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ctr"/>
                      <a:r>
                        <a:rPr lang="tr-TR" sz="1000" b="0" u="none" strike="noStrike" dirty="0">
                          <a:solidFill>
                            <a:srgbClr val="000000"/>
                          </a:solidFill>
                          <a:effectLst/>
                        </a:rPr>
                        <a:t>21</a:t>
                      </a:r>
                      <a:endParaRPr lang="tr-TR" sz="1000" b="0" i="0" u="none" strike="noStrike" dirty="0">
                        <a:solidFill>
                          <a:srgbClr val="000000"/>
                        </a:solidFill>
                        <a:effectLst/>
                        <a:latin typeface="Calibri" panose="020F0502020204030204" pitchFamily="34" charset="0"/>
                      </a:endParaRPr>
                    </a:p>
                  </a:txBody>
                  <a:tcPr marL="9028" marR="9028" marT="9028" marB="0" anchor="ctr"/>
                </a:tc>
                <a:tc>
                  <a:txBody>
                    <a:bodyPr/>
                    <a:lstStyle/>
                    <a:p>
                      <a:pPr algn="ctr" fontAlgn="ctr"/>
                      <a:r>
                        <a:rPr lang="tr-TR" sz="1000" b="0" u="none" strike="noStrike">
                          <a:solidFill>
                            <a:srgbClr val="000000"/>
                          </a:solidFill>
                          <a:effectLst/>
                        </a:rPr>
                        <a:t>1</a:t>
                      </a:r>
                      <a:endParaRPr lang="tr-TR" sz="1000" b="0" i="0" u="none" strike="noStrike">
                        <a:solidFill>
                          <a:srgbClr val="000000"/>
                        </a:solidFill>
                        <a:effectLst/>
                        <a:latin typeface="Calibri" panose="020F0502020204030204" pitchFamily="34" charset="0"/>
                      </a:endParaRPr>
                    </a:p>
                  </a:txBody>
                  <a:tcPr marL="9028" marR="9028" marT="9028" marB="0" anchor="ctr"/>
                </a:tc>
                <a:extLst>
                  <a:ext uri="{0D108BD9-81ED-4DB2-BD59-A6C34878D82A}">
                    <a16:rowId xmlns:a16="http://schemas.microsoft.com/office/drawing/2014/main" val="512408190"/>
                  </a:ext>
                </a:extLst>
              </a:tr>
              <a:tr h="318187">
                <a:tc>
                  <a:txBody>
                    <a:bodyPr/>
                    <a:lstStyle/>
                    <a:p>
                      <a:pPr algn="l" fontAlgn="ctr"/>
                      <a:r>
                        <a:rPr lang="tr-TR" sz="1000" b="0" u="none" strike="noStrike">
                          <a:solidFill>
                            <a:srgbClr val="000000"/>
                          </a:solidFill>
                          <a:effectLst/>
                        </a:rPr>
                        <a:t>  Sosyoloji Prof. Dr. Yahya Mustafa KESKİN</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r>
                        <a:rPr lang="tr-TR" sz="1000" b="0" u="none" strike="noStrike">
                          <a:solidFill>
                            <a:srgbClr val="000000"/>
                          </a:solidFill>
                          <a:effectLst/>
                        </a:rPr>
                        <a:t>38</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r>
                        <a:rPr lang="tr-TR" sz="1000" b="0" u="none" strike="noStrike">
                          <a:solidFill>
                            <a:srgbClr val="000000"/>
                          </a:solidFill>
                          <a:effectLst/>
                        </a:rPr>
                        <a:t>9</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r>
                        <a:rPr lang="tr-TR" sz="1000" b="0" u="none" strike="noStrike">
                          <a:solidFill>
                            <a:srgbClr val="000000"/>
                          </a:solidFill>
                          <a:effectLst/>
                        </a:rPr>
                        <a:t>24</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r>
                        <a:rPr lang="tr-TR" sz="1000" b="0" u="none" strike="noStrike">
                          <a:solidFill>
                            <a:srgbClr val="000000"/>
                          </a:solidFill>
                          <a:effectLst/>
                        </a:rPr>
                        <a:t>3</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ctr"/>
                      <a:r>
                        <a:rPr lang="tr-TR" sz="1000" b="0" u="none" strike="noStrike" dirty="0">
                          <a:solidFill>
                            <a:srgbClr val="000000"/>
                          </a:solidFill>
                          <a:effectLst/>
                        </a:rPr>
                        <a:t>62</a:t>
                      </a:r>
                      <a:endParaRPr lang="tr-TR" sz="1000" b="0" i="0" u="none" strike="noStrike" dirty="0">
                        <a:solidFill>
                          <a:srgbClr val="000000"/>
                        </a:solidFill>
                        <a:effectLst/>
                        <a:latin typeface="Calibri" panose="020F0502020204030204" pitchFamily="34" charset="0"/>
                      </a:endParaRPr>
                    </a:p>
                  </a:txBody>
                  <a:tcPr marL="9028" marR="9028" marT="9028" marB="0" anchor="ctr"/>
                </a:tc>
                <a:tc>
                  <a:txBody>
                    <a:bodyPr/>
                    <a:lstStyle/>
                    <a:p>
                      <a:pPr algn="ctr" fontAlgn="ctr"/>
                      <a:r>
                        <a:rPr lang="tr-TR" sz="1000" b="0" u="none" strike="noStrike">
                          <a:solidFill>
                            <a:srgbClr val="000000"/>
                          </a:solidFill>
                          <a:effectLst/>
                        </a:rPr>
                        <a:t>12</a:t>
                      </a:r>
                      <a:endParaRPr lang="tr-TR" sz="1000" b="0" i="0" u="none" strike="noStrike">
                        <a:solidFill>
                          <a:srgbClr val="000000"/>
                        </a:solidFill>
                        <a:effectLst/>
                        <a:latin typeface="Calibri" panose="020F0502020204030204" pitchFamily="34" charset="0"/>
                      </a:endParaRPr>
                    </a:p>
                  </a:txBody>
                  <a:tcPr marL="9028" marR="9028" marT="9028" marB="0" anchor="ctr"/>
                </a:tc>
                <a:extLst>
                  <a:ext uri="{0D108BD9-81ED-4DB2-BD59-A6C34878D82A}">
                    <a16:rowId xmlns:a16="http://schemas.microsoft.com/office/drawing/2014/main" val="3122357426"/>
                  </a:ext>
                </a:extLst>
              </a:tr>
              <a:tr h="318187">
                <a:tc>
                  <a:txBody>
                    <a:bodyPr/>
                    <a:lstStyle/>
                    <a:p>
                      <a:pPr algn="l" fontAlgn="ctr"/>
                      <a:r>
                        <a:rPr lang="tr-TR" sz="1000" b="0" u="none" strike="noStrike">
                          <a:solidFill>
                            <a:srgbClr val="000000"/>
                          </a:solidFill>
                          <a:effectLst/>
                        </a:rPr>
                        <a:t>  Spor Yöneticiliği Prof. Dr. Ali AYCAN</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r>
                        <a:rPr lang="tr-TR" sz="1000" b="0" u="none" strike="noStrike">
                          <a:solidFill>
                            <a:srgbClr val="000000"/>
                          </a:solidFill>
                          <a:effectLst/>
                        </a:rPr>
                        <a:t>29</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r>
                        <a:rPr lang="tr-TR" sz="1000" b="0" u="none" strike="noStrike">
                          <a:solidFill>
                            <a:srgbClr val="000000"/>
                          </a:solidFill>
                          <a:effectLst/>
                        </a:rPr>
                        <a:t>8</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r>
                        <a:rPr lang="tr-TR" sz="1000" b="0" u="none" strike="noStrike">
                          <a:solidFill>
                            <a:srgbClr val="000000"/>
                          </a:solidFill>
                          <a:effectLst/>
                        </a:rPr>
                        <a:t>4</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r>
                        <a:rPr lang="tr-TR" sz="1000" b="0" u="none" strike="noStrike">
                          <a:solidFill>
                            <a:srgbClr val="000000"/>
                          </a:solidFill>
                          <a:effectLst/>
                        </a:rPr>
                        <a:t>4</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ctr"/>
                      <a:r>
                        <a:rPr lang="tr-TR" sz="1000" b="0" u="none" strike="noStrike" dirty="0">
                          <a:solidFill>
                            <a:srgbClr val="000000"/>
                          </a:solidFill>
                          <a:effectLst/>
                        </a:rPr>
                        <a:t>33</a:t>
                      </a:r>
                      <a:endParaRPr lang="tr-TR" sz="1000" b="0" i="0" u="none" strike="noStrike" dirty="0">
                        <a:solidFill>
                          <a:srgbClr val="000000"/>
                        </a:solidFill>
                        <a:effectLst/>
                        <a:latin typeface="Calibri" panose="020F0502020204030204" pitchFamily="34" charset="0"/>
                      </a:endParaRPr>
                    </a:p>
                  </a:txBody>
                  <a:tcPr marL="9028" marR="9028" marT="9028" marB="0" anchor="ctr"/>
                </a:tc>
                <a:tc>
                  <a:txBody>
                    <a:bodyPr/>
                    <a:lstStyle/>
                    <a:p>
                      <a:pPr algn="ctr" fontAlgn="ctr"/>
                      <a:r>
                        <a:rPr lang="tr-TR" sz="1000" b="0" u="none" strike="noStrike">
                          <a:solidFill>
                            <a:srgbClr val="000000"/>
                          </a:solidFill>
                          <a:effectLst/>
                        </a:rPr>
                        <a:t>12</a:t>
                      </a:r>
                      <a:endParaRPr lang="tr-TR" sz="1000" b="0" i="0" u="none" strike="noStrike">
                        <a:solidFill>
                          <a:srgbClr val="000000"/>
                        </a:solidFill>
                        <a:effectLst/>
                        <a:latin typeface="Calibri" panose="020F0502020204030204" pitchFamily="34" charset="0"/>
                      </a:endParaRPr>
                    </a:p>
                  </a:txBody>
                  <a:tcPr marL="9028" marR="9028" marT="9028" marB="0" anchor="ctr"/>
                </a:tc>
                <a:extLst>
                  <a:ext uri="{0D108BD9-81ED-4DB2-BD59-A6C34878D82A}">
                    <a16:rowId xmlns:a16="http://schemas.microsoft.com/office/drawing/2014/main" val="1110448933"/>
                  </a:ext>
                </a:extLst>
              </a:tr>
              <a:tr h="318187">
                <a:tc>
                  <a:txBody>
                    <a:bodyPr/>
                    <a:lstStyle/>
                    <a:p>
                      <a:pPr algn="l" fontAlgn="ctr"/>
                      <a:r>
                        <a:rPr lang="tr-TR" sz="1000" b="0" u="none" strike="noStrike">
                          <a:solidFill>
                            <a:srgbClr val="000000"/>
                          </a:solidFill>
                          <a:effectLst/>
                        </a:rPr>
                        <a:t>  Şehir ve Bölge Planlama Doç. Dr. Binali TERCAN</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ctr"/>
                      <a:r>
                        <a:rPr lang="tr-TR" sz="1000" b="0" u="none" strike="noStrike" dirty="0">
                          <a:solidFill>
                            <a:srgbClr val="000000"/>
                          </a:solidFill>
                          <a:effectLst/>
                        </a:rPr>
                        <a:t>0</a:t>
                      </a:r>
                      <a:endParaRPr lang="tr-TR" sz="1000" b="0" i="0" u="none" strike="noStrike" dirty="0">
                        <a:solidFill>
                          <a:srgbClr val="000000"/>
                        </a:solidFill>
                        <a:effectLst/>
                        <a:latin typeface="Calibri" panose="020F0502020204030204" pitchFamily="34" charset="0"/>
                      </a:endParaRPr>
                    </a:p>
                  </a:txBody>
                  <a:tcPr marL="9028" marR="9028" marT="9028" marB="0" anchor="ctr"/>
                </a:tc>
                <a:tc>
                  <a:txBody>
                    <a:bodyPr/>
                    <a:lstStyle/>
                    <a:p>
                      <a:pPr algn="ctr" fontAlgn="ctr"/>
                      <a:r>
                        <a:rPr lang="tr-TR" sz="1000" b="0" u="none" strike="noStrike">
                          <a:solidFill>
                            <a:srgbClr val="000000"/>
                          </a:solidFill>
                          <a:effectLst/>
                        </a:rPr>
                        <a:t>0</a:t>
                      </a:r>
                      <a:endParaRPr lang="tr-TR" sz="1000" b="0" i="0" u="none" strike="noStrike">
                        <a:solidFill>
                          <a:srgbClr val="000000"/>
                        </a:solidFill>
                        <a:effectLst/>
                        <a:latin typeface="Calibri" panose="020F0502020204030204" pitchFamily="34" charset="0"/>
                      </a:endParaRPr>
                    </a:p>
                  </a:txBody>
                  <a:tcPr marL="9028" marR="9028" marT="9028" marB="0" anchor="ctr"/>
                </a:tc>
                <a:extLst>
                  <a:ext uri="{0D108BD9-81ED-4DB2-BD59-A6C34878D82A}">
                    <a16:rowId xmlns:a16="http://schemas.microsoft.com/office/drawing/2014/main" val="2905886792"/>
                  </a:ext>
                </a:extLst>
              </a:tr>
              <a:tr h="187169">
                <a:tc>
                  <a:txBody>
                    <a:bodyPr/>
                    <a:lstStyle/>
                    <a:p>
                      <a:pPr algn="l" fontAlgn="ctr"/>
                      <a:r>
                        <a:rPr lang="tr-TR" sz="1000" b="0" u="none" strike="noStrike">
                          <a:solidFill>
                            <a:srgbClr val="000000"/>
                          </a:solidFill>
                          <a:effectLst/>
                        </a:rPr>
                        <a:t>  Tarih Prof. Dr. Ahmet OCAK</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r>
                        <a:rPr lang="tr-TR" sz="1000" b="0" u="none" strike="noStrike">
                          <a:solidFill>
                            <a:srgbClr val="000000"/>
                          </a:solidFill>
                          <a:effectLst/>
                        </a:rPr>
                        <a:t>42</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r>
                        <a:rPr lang="tr-TR" sz="1000" b="0" u="none" strike="noStrike">
                          <a:solidFill>
                            <a:srgbClr val="000000"/>
                          </a:solidFill>
                          <a:effectLst/>
                        </a:rPr>
                        <a:t>13</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r>
                        <a:rPr lang="tr-TR" sz="1000" b="0" u="none" strike="noStrike">
                          <a:solidFill>
                            <a:srgbClr val="000000"/>
                          </a:solidFill>
                          <a:effectLst/>
                        </a:rPr>
                        <a:t>20</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r>
                        <a:rPr lang="tr-TR" sz="1000" b="0" u="none" strike="noStrike">
                          <a:solidFill>
                            <a:srgbClr val="000000"/>
                          </a:solidFill>
                          <a:effectLst/>
                        </a:rPr>
                        <a:t>2</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ctr"/>
                      <a:r>
                        <a:rPr lang="tr-TR" sz="1000" b="0" u="none" strike="noStrike" dirty="0">
                          <a:solidFill>
                            <a:srgbClr val="000000"/>
                          </a:solidFill>
                          <a:effectLst/>
                        </a:rPr>
                        <a:t>62</a:t>
                      </a:r>
                      <a:endParaRPr lang="tr-TR" sz="1000" b="0" i="0" u="none" strike="noStrike" dirty="0">
                        <a:solidFill>
                          <a:srgbClr val="000000"/>
                        </a:solidFill>
                        <a:effectLst/>
                        <a:latin typeface="Calibri" panose="020F0502020204030204" pitchFamily="34" charset="0"/>
                      </a:endParaRPr>
                    </a:p>
                  </a:txBody>
                  <a:tcPr marL="9028" marR="9028" marT="9028" marB="0" anchor="ctr"/>
                </a:tc>
                <a:tc>
                  <a:txBody>
                    <a:bodyPr/>
                    <a:lstStyle/>
                    <a:p>
                      <a:pPr algn="ctr" fontAlgn="ctr"/>
                      <a:r>
                        <a:rPr lang="tr-TR" sz="1000" b="0" u="none" strike="noStrike">
                          <a:solidFill>
                            <a:srgbClr val="000000"/>
                          </a:solidFill>
                          <a:effectLst/>
                        </a:rPr>
                        <a:t>15</a:t>
                      </a:r>
                      <a:endParaRPr lang="tr-TR" sz="1000" b="0" i="0" u="none" strike="noStrike">
                        <a:solidFill>
                          <a:srgbClr val="000000"/>
                        </a:solidFill>
                        <a:effectLst/>
                        <a:latin typeface="Calibri" panose="020F0502020204030204" pitchFamily="34" charset="0"/>
                      </a:endParaRPr>
                    </a:p>
                  </a:txBody>
                  <a:tcPr marL="9028" marR="9028" marT="9028" marB="0" anchor="ctr"/>
                </a:tc>
                <a:extLst>
                  <a:ext uri="{0D108BD9-81ED-4DB2-BD59-A6C34878D82A}">
                    <a16:rowId xmlns:a16="http://schemas.microsoft.com/office/drawing/2014/main" val="2804687214"/>
                  </a:ext>
                </a:extLst>
              </a:tr>
              <a:tr h="318187">
                <a:tc>
                  <a:txBody>
                    <a:bodyPr/>
                    <a:lstStyle/>
                    <a:p>
                      <a:pPr algn="l" fontAlgn="ctr"/>
                      <a:r>
                        <a:rPr lang="tr-TR" sz="1000" b="0" u="none" strike="noStrike">
                          <a:solidFill>
                            <a:srgbClr val="000000"/>
                          </a:solidFill>
                          <a:effectLst/>
                        </a:rPr>
                        <a:t>  Tarla Bitkileri Prof. Dr. Vahdettin ÇİFTÇİ</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r>
                        <a:rPr lang="tr-TR" sz="1000" b="0" u="none" strike="noStrike">
                          <a:solidFill>
                            <a:srgbClr val="000000"/>
                          </a:solidFill>
                          <a:effectLst/>
                        </a:rPr>
                        <a:t>21</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r>
                        <a:rPr lang="tr-TR" sz="1000" b="0" u="none" strike="noStrike">
                          <a:solidFill>
                            <a:srgbClr val="000000"/>
                          </a:solidFill>
                          <a:effectLst/>
                        </a:rPr>
                        <a:t>6</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r>
                        <a:rPr lang="tr-TR" sz="1000" b="0" u="none" strike="noStrike">
                          <a:solidFill>
                            <a:srgbClr val="000000"/>
                          </a:solidFill>
                          <a:effectLst/>
                        </a:rPr>
                        <a:t>6</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r>
                        <a:rPr lang="tr-TR" sz="1000" b="0" u="none" strike="noStrike">
                          <a:solidFill>
                            <a:srgbClr val="000000"/>
                          </a:solidFill>
                          <a:effectLst/>
                        </a:rPr>
                        <a:t>1</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ctr"/>
                      <a:r>
                        <a:rPr lang="tr-TR" sz="1000" b="0" u="none" strike="noStrike">
                          <a:solidFill>
                            <a:srgbClr val="000000"/>
                          </a:solidFill>
                          <a:effectLst/>
                        </a:rPr>
                        <a:t>27</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ctr"/>
                      <a:r>
                        <a:rPr lang="tr-TR" sz="1000" b="0" u="none" strike="noStrike">
                          <a:solidFill>
                            <a:srgbClr val="000000"/>
                          </a:solidFill>
                          <a:effectLst/>
                        </a:rPr>
                        <a:t>7</a:t>
                      </a:r>
                      <a:endParaRPr lang="tr-TR" sz="1000" b="0" i="0" u="none" strike="noStrike">
                        <a:solidFill>
                          <a:srgbClr val="000000"/>
                        </a:solidFill>
                        <a:effectLst/>
                        <a:latin typeface="Calibri" panose="020F0502020204030204" pitchFamily="34" charset="0"/>
                      </a:endParaRPr>
                    </a:p>
                  </a:txBody>
                  <a:tcPr marL="9028" marR="9028" marT="9028" marB="0" anchor="ctr"/>
                </a:tc>
                <a:extLst>
                  <a:ext uri="{0D108BD9-81ED-4DB2-BD59-A6C34878D82A}">
                    <a16:rowId xmlns:a16="http://schemas.microsoft.com/office/drawing/2014/main" val="2473238795"/>
                  </a:ext>
                </a:extLst>
              </a:tr>
              <a:tr h="318187">
                <a:tc>
                  <a:txBody>
                    <a:bodyPr/>
                    <a:lstStyle/>
                    <a:p>
                      <a:pPr algn="l" fontAlgn="ctr"/>
                      <a:r>
                        <a:rPr lang="tr-TR" sz="1000" b="0" u="none" strike="noStrike">
                          <a:solidFill>
                            <a:srgbClr val="000000"/>
                          </a:solidFill>
                          <a:effectLst/>
                        </a:rPr>
                        <a:t>  Temel Eğitim Prof. Dr. Kaya YILDIZ</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r>
                        <a:rPr lang="tr-TR" sz="1000" b="0" u="none" strike="noStrike">
                          <a:solidFill>
                            <a:srgbClr val="000000"/>
                          </a:solidFill>
                          <a:effectLst/>
                        </a:rPr>
                        <a:t>77</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r>
                        <a:rPr lang="tr-TR" sz="1000" b="0" u="none" strike="noStrike">
                          <a:solidFill>
                            <a:srgbClr val="000000"/>
                          </a:solidFill>
                          <a:effectLst/>
                        </a:rPr>
                        <a:t>13</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ctr"/>
                      <a:r>
                        <a:rPr lang="tr-TR" sz="1000" b="0" u="none" strike="noStrike" dirty="0">
                          <a:solidFill>
                            <a:srgbClr val="000000"/>
                          </a:solidFill>
                          <a:effectLst/>
                        </a:rPr>
                        <a:t>77</a:t>
                      </a:r>
                      <a:endParaRPr lang="tr-TR" sz="1000" b="0" i="0" u="none" strike="noStrike" dirty="0">
                        <a:solidFill>
                          <a:srgbClr val="000000"/>
                        </a:solidFill>
                        <a:effectLst/>
                        <a:latin typeface="Calibri" panose="020F0502020204030204" pitchFamily="34" charset="0"/>
                      </a:endParaRPr>
                    </a:p>
                  </a:txBody>
                  <a:tcPr marL="9028" marR="9028" marT="9028" marB="0" anchor="ctr"/>
                </a:tc>
                <a:tc>
                  <a:txBody>
                    <a:bodyPr/>
                    <a:lstStyle/>
                    <a:p>
                      <a:pPr algn="ctr" fontAlgn="ctr"/>
                      <a:r>
                        <a:rPr lang="tr-TR" sz="1000" b="0" u="none" strike="noStrike">
                          <a:solidFill>
                            <a:srgbClr val="000000"/>
                          </a:solidFill>
                          <a:effectLst/>
                        </a:rPr>
                        <a:t>13</a:t>
                      </a:r>
                      <a:endParaRPr lang="tr-TR" sz="1000" b="0" i="0" u="none" strike="noStrike">
                        <a:solidFill>
                          <a:srgbClr val="000000"/>
                        </a:solidFill>
                        <a:effectLst/>
                        <a:latin typeface="Calibri" panose="020F0502020204030204" pitchFamily="34" charset="0"/>
                      </a:endParaRPr>
                    </a:p>
                  </a:txBody>
                  <a:tcPr marL="9028" marR="9028" marT="9028" marB="0" anchor="ctr"/>
                </a:tc>
                <a:extLst>
                  <a:ext uri="{0D108BD9-81ED-4DB2-BD59-A6C34878D82A}">
                    <a16:rowId xmlns:a16="http://schemas.microsoft.com/office/drawing/2014/main" val="3391307176"/>
                  </a:ext>
                </a:extLst>
              </a:tr>
              <a:tr h="318187">
                <a:tc>
                  <a:txBody>
                    <a:bodyPr/>
                    <a:lstStyle/>
                    <a:p>
                      <a:pPr algn="l" fontAlgn="ctr"/>
                      <a:r>
                        <a:rPr lang="tr-TR" sz="1000" b="0" u="none" strike="noStrike">
                          <a:solidFill>
                            <a:srgbClr val="000000"/>
                          </a:solidFill>
                          <a:effectLst/>
                        </a:rPr>
                        <a:t>  Temel İslam Bilimleri Doç. Dr. Said Nuri AKGÜNDÜZ</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r>
                        <a:rPr lang="tr-TR" sz="1000" b="0" u="none" strike="noStrike">
                          <a:solidFill>
                            <a:srgbClr val="000000"/>
                          </a:solidFill>
                          <a:effectLst/>
                        </a:rPr>
                        <a:t>65</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r>
                        <a:rPr lang="tr-TR" sz="1000" b="0" u="none" strike="noStrike">
                          <a:solidFill>
                            <a:srgbClr val="000000"/>
                          </a:solidFill>
                          <a:effectLst/>
                        </a:rPr>
                        <a:t>40</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r>
                        <a:rPr lang="tr-TR" sz="1000" b="0" u="none" strike="noStrike">
                          <a:solidFill>
                            <a:srgbClr val="000000"/>
                          </a:solidFill>
                          <a:effectLst/>
                        </a:rPr>
                        <a:t>13</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ctr"/>
                      <a:r>
                        <a:rPr lang="tr-TR" sz="1000" b="0" u="none" strike="noStrike" dirty="0">
                          <a:solidFill>
                            <a:srgbClr val="000000"/>
                          </a:solidFill>
                          <a:effectLst/>
                        </a:rPr>
                        <a:t>78</a:t>
                      </a:r>
                      <a:endParaRPr lang="tr-TR" sz="1000" b="0" i="0" u="none" strike="noStrike" dirty="0">
                        <a:solidFill>
                          <a:srgbClr val="000000"/>
                        </a:solidFill>
                        <a:effectLst/>
                        <a:latin typeface="Calibri" panose="020F0502020204030204" pitchFamily="34" charset="0"/>
                      </a:endParaRPr>
                    </a:p>
                  </a:txBody>
                  <a:tcPr marL="9028" marR="9028" marT="9028" marB="0" anchor="ctr"/>
                </a:tc>
                <a:tc>
                  <a:txBody>
                    <a:bodyPr/>
                    <a:lstStyle/>
                    <a:p>
                      <a:pPr algn="ctr" fontAlgn="ctr"/>
                      <a:r>
                        <a:rPr lang="tr-TR" sz="1000" b="0" u="none" strike="noStrike">
                          <a:solidFill>
                            <a:srgbClr val="000000"/>
                          </a:solidFill>
                          <a:effectLst/>
                        </a:rPr>
                        <a:t>40</a:t>
                      </a:r>
                      <a:endParaRPr lang="tr-TR" sz="1000" b="0" i="0" u="none" strike="noStrike">
                        <a:solidFill>
                          <a:srgbClr val="000000"/>
                        </a:solidFill>
                        <a:effectLst/>
                        <a:latin typeface="Calibri" panose="020F0502020204030204" pitchFamily="34" charset="0"/>
                      </a:endParaRPr>
                    </a:p>
                  </a:txBody>
                  <a:tcPr marL="9028" marR="9028" marT="9028" marB="0" anchor="ctr"/>
                </a:tc>
                <a:extLst>
                  <a:ext uri="{0D108BD9-81ED-4DB2-BD59-A6C34878D82A}">
                    <a16:rowId xmlns:a16="http://schemas.microsoft.com/office/drawing/2014/main" val="291437877"/>
                  </a:ext>
                </a:extLst>
              </a:tr>
              <a:tr h="318187">
                <a:tc>
                  <a:txBody>
                    <a:bodyPr/>
                    <a:lstStyle/>
                    <a:p>
                      <a:pPr algn="l" fontAlgn="ctr"/>
                      <a:r>
                        <a:rPr lang="tr-TR" sz="1000" b="0" u="none" strike="noStrike">
                          <a:solidFill>
                            <a:srgbClr val="000000"/>
                          </a:solidFill>
                          <a:effectLst/>
                        </a:rPr>
                        <a:t>  Tıbbi Biyoloji ve Genetik Doç. Dr. Muhammed Ismail VAROL</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r>
                        <a:rPr lang="tr-TR" sz="1000" b="0" u="none" strike="noStrike">
                          <a:solidFill>
                            <a:srgbClr val="000000"/>
                          </a:solidFill>
                          <a:effectLst/>
                        </a:rPr>
                        <a:t>2</a:t>
                      </a:r>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028" marR="9028" marT="9028" marB="0" anchor="ctr"/>
                </a:tc>
                <a:tc>
                  <a:txBody>
                    <a:bodyPr/>
                    <a:lstStyle/>
                    <a:p>
                      <a:pPr algn="ctr" fontAlgn="ctr"/>
                      <a:r>
                        <a:rPr lang="tr-TR" sz="1000" b="0" u="none" strike="noStrike" dirty="0">
                          <a:solidFill>
                            <a:srgbClr val="000000"/>
                          </a:solidFill>
                          <a:effectLst/>
                        </a:rPr>
                        <a:t>2</a:t>
                      </a:r>
                      <a:endParaRPr lang="tr-TR" sz="1000" b="0" i="0" u="none" strike="noStrike" dirty="0">
                        <a:solidFill>
                          <a:srgbClr val="000000"/>
                        </a:solidFill>
                        <a:effectLst/>
                        <a:latin typeface="Calibri" panose="020F0502020204030204" pitchFamily="34" charset="0"/>
                      </a:endParaRPr>
                    </a:p>
                  </a:txBody>
                  <a:tcPr marL="9028" marR="9028" marT="9028" marB="0" anchor="ctr"/>
                </a:tc>
                <a:tc>
                  <a:txBody>
                    <a:bodyPr/>
                    <a:lstStyle/>
                    <a:p>
                      <a:pPr algn="ctr" fontAlgn="ctr"/>
                      <a:r>
                        <a:rPr lang="tr-TR" sz="1000" b="0" u="none" strike="noStrike" dirty="0">
                          <a:solidFill>
                            <a:srgbClr val="000000"/>
                          </a:solidFill>
                          <a:effectLst/>
                        </a:rPr>
                        <a:t>0</a:t>
                      </a:r>
                      <a:endParaRPr lang="tr-TR" sz="1000" b="0" i="0" u="none" strike="noStrike" dirty="0">
                        <a:solidFill>
                          <a:srgbClr val="000000"/>
                        </a:solidFill>
                        <a:effectLst/>
                        <a:latin typeface="Calibri" panose="020F0502020204030204" pitchFamily="34" charset="0"/>
                      </a:endParaRPr>
                    </a:p>
                  </a:txBody>
                  <a:tcPr marL="9028" marR="9028" marT="9028" marB="0" anchor="ctr"/>
                </a:tc>
                <a:extLst>
                  <a:ext uri="{0D108BD9-81ED-4DB2-BD59-A6C34878D82A}">
                    <a16:rowId xmlns:a16="http://schemas.microsoft.com/office/drawing/2014/main" val="1367759021"/>
                  </a:ext>
                </a:extLst>
              </a:tr>
            </a:tbl>
          </a:graphicData>
        </a:graphic>
      </p:graphicFrame>
    </p:spTree>
    <p:extLst>
      <p:ext uri="{BB962C8B-B14F-4D97-AF65-F5344CB8AC3E}">
        <p14:creationId xmlns:p14="http://schemas.microsoft.com/office/powerpoint/2010/main" val="941097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D4DDE0-01D0-0962-69A6-B9E0D5D5868D}"/>
              </a:ext>
            </a:extLst>
          </p:cNvPr>
          <p:cNvSpPr>
            <a:spLocks noGrp="1"/>
          </p:cNvSpPr>
          <p:nvPr>
            <p:ph type="title"/>
          </p:nvPr>
        </p:nvSpPr>
        <p:spPr>
          <a:xfrm>
            <a:off x="736600" y="161925"/>
            <a:ext cx="10515600" cy="854075"/>
          </a:xfrm>
        </p:spPr>
        <p:txBody>
          <a:bodyPr>
            <a:normAutofit/>
          </a:bodyPr>
          <a:lstStyle/>
          <a:p>
            <a:pPr algn="ctr"/>
            <a:r>
              <a:rPr lang="tr-TR" sz="2800" dirty="0"/>
              <a:t>Öğrenci Sayılarının ABD Göre Durumu</a:t>
            </a:r>
          </a:p>
        </p:txBody>
      </p:sp>
      <p:graphicFrame>
        <p:nvGraphicFramePr>
          <p:cNvPr id="6" name="İçerik Yer Tutucusu 5">
            <a:extLst>
              <a:ext uri="{FF2B5EF4-FFF2-40B4-BE49-F238E27FC236}">
                <a16:creationId xmlns:a16="http://schemas.microsoft.com/office/drawing/2014/main" id="{FBECD5E1-6C6F-964D-2A78-E48054F385C7}"/>
              </a:ext>
            </a:extLst>
          </p:cNvPr>
          <p:cNvGraphicFramePr>
            <a:graphicFrameLocks noGrp="1"/>
          </p:cNvGraphicFramePr>
          <p:nvPr>
            <p:ph idx="1"/>
            <p:extLst>
              <p:ext uri="{D42A27DB-BD31-4B8C-83A1-F6EECF244321}">
                <p14:modId xmlns:p14="http://schemas.microsoft.com/office/powerpoint/2010/main" val="1312495749"/>
              </p:ext>
            </p:extLst>
          </p:nvPr>
        </p:nvGraphicFramePr>
        <p:xfrm>
          <a:off x="2514601" y="1185334"/>
          <a:ext cx="7433731" cy="5050418"/>
        </p:xfrm>
        <a:graphic>
          <a:graphicData uri="http://schemas.openxmlformats.org/drawingml/2006/table">
            <a:tbl>
              <a:tblPr>
                <a:tableStyleId>{69C7853C-536D-4A76-A0AE-DD22124D55A5}</a:tableStyleId>
              </a:tblPr>
              <a:tblGrid>
                <a:gridCol w="2422968">
                  <a:extLst>
                    <a:ext uri="{9D8B030D-6E8A-4147-A177-3AD203B41FA5}">
                      <a16:colId xmlns:a16="http://schemas.microsoft.com/office/drawing/2014/main" val="3301262363"/>
                    </a:ext>
                  </a:extLst>
                </a:gridCol>
                <a:gridCol w="791173">
                  <a:extLst>
                    <a:ext uri="{9D8B030D-6E8A-4147-A177-3AD203B41FA5}">
                      <a16:colId xmlns:a16="http://schemas.microsoft.com/office/drawing/2014/main" val="3133239241"/>
                    </a:ext>
                  </a:extLst>
                </a:gridCol>
                <a:gridCol w="1054898">
                  <a:extLst>
                    <a:ext uri="{9D8B030D-6E8A-4147-A177-3AD203B41FA5}">
                      <a16:colId xmlns:a16="http://schemas.microsoft.com/office/drawing/2014/main" val="1268525755"/>
                    </a:ext>
                  </a:extLst>
                </a:gridCol>
                <a:gridCol w="791173">
                  <a:extLst>
                    <a:ext uri="{9D8B030D-6E8A-4147-A177-3AD203B41FA5}">
                      <a16:colId xmlns:a16="http://schemas.microsoft.com/office/drawing/2014/main" val="2456675047"/>
                    </a:ext>
                  </a:extLst>
                </a:gridCol>
                <a:gridCol w="791173">
                  <a:extLst>
                    <a:ext uri="{9D8B030D-6E8A-4147-A177-3AD203B41FA5}">
                      <a16:colId xmlns:a16="http://schemas.microsoft.com/office/drawing/2014/main" val="3607540720"/>
                    </a:ext>
                  </a:extLst>
                </a:gridCol>
                <a:gridCol w="791173">
                  <a:extLst>
                    <a:ext uri="{9D8B030D-6E8A-4147-A177-3AD203B41FA5}">
                      <a16:colId xmlns:a16="http://schemas.microsoft.com/office/drawing/2014/main" val="1145414421"/>
                    </a:ext>
                  </a:extLst>
                </a:gridCol>
                <a:gridCol w="791173">
                  <a:extLst>
                    <a:ext uri="{9D8B030D-6E8A-4147-A177-3AD203B41FA5}">
                      <a16:colId xmlns:a16="http://schemas.microsoft.com/office/drawing/2014/main" val="3516899631"/>
                    </a:ext>
                  </a:extLst>
                </a:gridCol>
              </a:tblGrid>
              <a:tr h="531623">
                <a:tc>
                  <a:txBody>
                    <a:bodyPr/>
                    <a:lstStyle/>
                    <a:p>
                      <a:pPr algn="l" fontAlgn="ctr"/>
                      <a:endParaRPr lang="tr-TR" sz="1000" b="0" i="0" u="none" strike="noStrike" dirty="0">
                        <a:solidFill>
                          <a:srgbClr val="000000"/>
                        </a:solidFill>
                        <a:effectLst/>
                        <a:latin typeface="Calibri" panose="020F0502020204030204" pitchFamily="34" charset="0"/>
                      </a:endParaRPr>
                    </a:p>
                  </a:txBody>
                  <a:tcPr marL="8738" marR="8738" marT="8738" marB="0" anchor="ctr"/>
                </a:tc>
                <a:tc gridSpan="2">
                  <a:txBody>
                    <a:bodyPr/>
                    <a:lstStyle/>
                    <a:p>
                      <a:pPr algn="ctr" fontAlgn="ctr"/>
                      <a:r>
                        <a:rPr lang="tr-TR" sz="1000" b="1" u="none" strike="noStrike" dirty="0">
                          <a:solidFill>
                            <a:srgbClr val="000000"/>
                          </a:solidFill>
                          <a:effectLst/>
                        </a:rPr>
                        <a:t>YL</a:t>
                      </a:r>
                      <a:endParaRPr lang="tr-TR" sz="1000" b="1" i="0" u="none" strike="noStrike" dirty="0">
                        <a:solidFill>
                          <a:srgbClr val="000000"/>
                        </a:solidFill>
                        <a:effectLst/>
                        <a:latin typeface="Calibri" panose="020F0502020204030204" pitchFamily="34" charset="0"/>
                      </a:endParaRPr>
                    </a:p>
                  </a:txBody>
                  <a:tcPr marL="8738" marR="8738" marT="8738" marB="0" anchor="ctr"/>
                </a:tc>
                <a:tc hMerge="1">
                  <a:txBody>
                    <a:bodyPr/>
                    <a:lstStyle/>
                    <a:p>
                      <a:endParaRPr lang="tr-TR"/>
                    </a:p>
                  </a:txBody>
                  <a:tcPr/>
                </a:tc>
                <a:tc gridSpan="2">
                  <a:txBody>
                    <a:bodyPr/>
                    <a:lstStyle/>
                    <a:p>
                      <a:pPr algn="ctr" fontAlgn="ctr"/>
                      <a:r>
                        <a:rPr lang="tr-TR" sz="1000" b="1" u="none" strike="noStrike" dirty="0">
                          <a:solidFill>
                            <a:srgbClr val="000000"/>
                          </a:solidFill>
                          <a:effectLst/>
                        </a:rPr>
                        <a:t>Doktora</a:t>
                      </a:r>
                      <a:endParaRPr lang="tr-TR" sz="1000" b="1" i="0" u="none" strike="noStrike" dirty="0">
                        <a:solidFill>
                          <a:srgbClr val="000000"/>
                        </a:solidFill>
                        <a:effectLst/>
                        <a:latin typeface="Calibri" panose="020F0502020204030204" pitchFamily="34" charset="0"/>
                      </a:endParaRPr>
                    </a:p>
                  </a:txBody>
                  <a:tcPr marL="8738" marR="8738" marT="8738" marB="0" anchor="ctr"/>
                </a:tc>
                <a:tc hMerge="1">
                  <a:txBody>
                    <a:bodyPr/>
                    <a:lstStyle/>
                    <a:p>
                      <a:endParaRPr lang="tr-TR"/>
                    </a:p>
                  </a:txBody>
                  <a:tcPr/>
                </a:tc>
                <a:tc gridSpan="2">
                  <a:txBody>
                    <a:bodyPr/>
                    <a:lstStyle/>
                    <a:p>
                      <a:pPr algn="ctr" fontAlgn="ctr"/>
                      <a:r>
                        <a:rPr lang="tr-TR" sz="1000" b="1" u="none" strike="noStrike" dirty="0">
                          <a:solidFill>
                            <a:srgbClr val="000000"/>
                          </a:solidFill>
                          <a:effectLst/>
                        </a:rPr>
                        <a:t>Toplam</a:t>
                      </a:r>
                      <a:endParaRPr lang="tr-TR" sz="1000" b="1" i="0" u="none" strike="noStrike" dirty="0">
                        <a:solidFill>
                          <a:srgbClr val="000000"/>
                        </a:solidFill>
                        <a:effectLst/>
                        <a:latin typeface="Calibri" panose="020F0502020204030204" pitchFamily="34" charset="0"/>
                      </a:endParaRPr>
                    </a:p>
                  </a:txBody>
                  <a:tcPr marL="8738" marR="8738" marT="8738" marB="0" anchor="ctr"/>
                </a:tc>
                <a:tc hMerge="1">
                  <a:txBody>
                    <a:bodyPr/>
                    <a:lstStyle/>
                    <a:p>
                      <a:endParaRPr lang="tr-TR"/>
                    </a:p>
                  </a:txBody>
                  <a:tcPr/>
                </a:tc>
                <a:extLst>
                  <a:ext uri="{0D108BD9-81ED-4DB2-BD59-A6C34878D82A}">
                    <a16:rowId xmlns:a16="http://schemas.microsoft.com/office/drawing/2014/main" val="3199959369"/>
                  </a:ext>
                </a:extLst>
              </a:tr>
              <a:tr h="531623">
                <a:tc>
                  <a:txBody>
                    <a:bodyPr/>
                    <a:lstStyle/>
                    <a:p>
                      <a:pPr algn="l" fontAlgn="ctr"/>
                      <a:r>
                        <a:rPr lang="tr-TR" sz="1000" b="1" u="none" strike="noStrike" dirty="0">
                          <a:solidFill>
                            <a:srgbClr val="000000"/>
                          </a:solidFill>
                          <a:effectLst/>
                        </a:rPr>
                        <a:t>Anabilim dalları-ABD Başkanları</a:t>
                      </a:r>
                      <a:endParaRPr lang="tr-TR" sz="1000" b="1"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1000" b="1" u="none" strike="noStrike" dirty="0">
                          <a:solidFill>
                            <a:srgbClr val="000000"/>
                          </a:solidFill>
                          <a:effectLst/>
                        </a:rPr>
                        <a:t>Aktif</a:t>
                      </a:r>
                      <a:endParaRPr lang="tr-TR" sz="1000" b="1"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1000" b="1" u="none" strike="noStrike" dirty="0">
                          <a:solidFill>
                            <a:srgbClr val="000000"/>
                          </a:solidFill>
                          <a:effectLst/>
                        </a:rPr>
                        <a:t>Mezun (20-21)</a:t>
                      </a:r>
                      <a:endParaRPr lang="tr-TR" sz="1000" b="1"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1000" b="1" u="none" strike="noStrike" dirty="0">
                          <a:solidFill>
                            <a:srgbClr val="000000"/>
                          </a:solidFill>
                          <a:effectLst/>
                        </a:rPr>
                        <a:t>Aktif</a:t>
                      </a:r>
                      <a:endParaRPr lang="tr-TR" sz="1000" b="1"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1000" b="1" u="none" strike="noStrike" dirty="0">
                          <a:solidFill>
                            <a:srgbClr val="000000"/>
                          </a:solidFill>
                          <a:effectLst/>
                        </a:rPr>
                        <a:t>Mezun (20-21)</a:t>
                      </a:r>
                      <a:endParaRPr lang="tr-TR" sz="1000" b="1"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1000" b="1" u="none" strike="noStrike" dirty="0">
                          <a:solidFill>
                            <a:srgbClr val="000000"/>
                          </a:solidFill>
                          <a:effectLst/>
                        </a:rPr>
                        <a:t>Aktif</a:t>
                      </a:r>
                      <a:endParaRPr lang="tr-TR" sz="1000" b="1" i="0" u="none" strike="noStrike" dirty="0">
                        <a:solidFill>
                          <a:srgbClr val="000000"/>
                        </a:solidFill>
                        <a:effectLst/>
                        <a:latin typeface="Calibri" panose="020F0502020204030204" pitchFamily="34" charset="0"/>
                      </a:endParaRPr>
                    </a:p>
                  </a:txBody>
                  <a:tcPr marL="8738" marR="8738" marT="8738" marB="0" anchor="ctr"/>
                </a:tc>
                <a:tc>
                  <a:txBody>
                    <a:bodyPr/>
                    <a:lstStyle/>
                    <a:p>
                      <a:pPr algn="ctr" fontAlgn="ctr"/>
                      <a:r>
                        <a:rPr lang="tr-TR" sz="1000" b="1" u="none" strike="noStrike" dirty="0">
                          <a:solidFill>
                            <a:srgbClr val="000000"/>
                          </a:solidFill>
                          <a:effectLst/>
                        </a:rPr>
                        <a:t>Mezun (20-21)</a:t>
                      </a:r>
                      <a:endParaRPr lang="tr-TR" sz="1000" b="1" i="0" u="none" strike="noStrike" dirty="0">
                        <a:solidFill>
                          <a:srgbClr val="000000"/>
                        </a:solidFill>
                        <a:effectLst/>
                        <a:latin typeface="Calibri" panose="020F0502020204030204" pitchFamily="34" charset="0"/>
                      </a:endParaRPr>
                    </a:p>
                  </a:txBody>
                  <a:tcPr marL="8738" marR="8738" marT="8738" marB="0" anchor="ctr"/>
                </a:tc>
                <a:extLst>
                  <a:ext uri="{0D108BD9-81ED-4DB2-BD59-A6C34878D82A}">
                    <a16:rowId xmlns:a16="http://schemas.microsoft.com/office/drawing/2014/main" val="3309239501"/>
                  </a:ext>
                </a:extLst>
              </a:tr>
              <a:tr h="531623">
                <a:tc>
                  <a:txBody>
                    <a:bodyPr/>
                    <a:lstStyle/>
                    <a:p>
                      <a:pPr algn="l" fontAlgn="ctr"/>
                      <a:r>
                        <a:rPr lang="tr-TR" sz="1000" b="0" u="none" strike="noStrike">
                          <a:solidFill>
                            <a:srgbClr val="000000"/>
                          </a:solidFill>
                          <a:effectLst/>
                        </a:rPr>
                        <a:t>  Tohum Bilimi ve Teknolojisi Doç. Dr. Hakan KİBAR</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dirty="0">
                          <a:solidFill>
                            <a:srgbClr val="000000"/>
                          </a:solidFill>
                          <a:effectLst/>
                        </a:rPr>
                        <a:t>11</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11</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0</a:t>
                      </a:r>
                      <a:endParaRPr lang="tr-TR"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06327810"/>
                  </a:ext>
                </a:extLst>
              </a:tr>
              <a:tr h="531623">
                <a:tc>
                  <a:txBody>
                    <a:bodyPr/>
                    <a:lstStyle/>
                    <a:p>
                      <a:pPr algn="l" fontAlgn="ctr"/>
                      <a:r>
                        <a:rPr lang="tr-TR" sz="1000" b="0" u="none" strike="noStrike" dirty="0">
                          <a:solidFill>
                            <a:srgbClr val="000000"/>
                          </a:solidFill>
                          <a:effectLst/>
                        </a:rPr>
                        <a:t>  Turizm İşletmeciliği Doç. Dr. Aliye AKIN</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7</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7</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0</a:t>
                      </a:r>
                      <a:endParaRPr lang="tr-TR" sz="1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5148631"/>
                  </a:ext>
                </a:extLst>
              </a:tr>
              <a:tr h="531623">
                <a:tc>
                  <a:txBody>
                    <a:bodyPr/>
                    <a:lstStyle/>
                    <a:p>
                      <a:pPr algn="l" fontAlgn="ctr"/>
                      <a:r>
                        <a:rPr lang="tr-TR" sz="1000" b="0" u="none" strike="noStrike">
                          <a:solidFill>
                            <a:srgbClr val="000000"/>
                          </a:solidFill>
                          <a:effectLst/>
                        </a:rPr>
                        <a:t>  Türk Dili ve Edebiyatı Prof. Dr. Ismet Gülsel SEV</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32</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dirty="0">
                          <a:solidFill>
                            <a:srgbClr val="000000"/>
                          </a:solidFill>
                          <a:effectLst/>
                        </a:rPr>
                        <a:t>7</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26</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1</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58</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8</a:t>
                      </a:r>
                      <a:endParaRPr lang="tr-TR"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64900656"/>
                  </a:ext>
                </a:extLst>
              </a:tr>
              <a:tr h="531623">
                <a:tc>
                  <a:txBody>
                    <a:bodyPr/>
                    <a:lstStyle/>
                    <a:p>
                      <a:pPr algn="l" fontAlgn="ctr"/>
                      <a:r>
                        <a:rPr lang="tr-TR" sz="1000" b="0" u="none" strike="noStrike">
                          <a:solidFill>
                            <a:srgbClr val="000000"/>
                          </a:solidFill>
                          <a:effectLst/>
                        </a:rPr>
                        <a:t>  Türkçe ve Sosyal Bilimler Eğitimi Prof. Dr. Cemal AVCI</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42</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dirty="0">
                          <a:solidFill>
                            <a:srgbClr val="000000"/>
                          </a:solidFill>
                          <a:effectLst/>
                        </a:rPr>
                        <a:t>9</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29</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8</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71</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17</a:t>
                      </a:r>
                      <a:endParaRPr lang="tr-TR"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66477296"/>
                  </a:ext>
                </a:extLst>
              </a:tr>
              <a:tr h="531623">
                <a:tc>
                  <a:txBody>
                    <a:bodyPr/>
                    <a:lstStyle/>
                    <a:p>
                      <a:pPr algn="l" fontAlgn="ctr"/>
                      <a:r>
                        <a:rPr lang="tr-TR" sz="1000" b="0" u="none" strike="noStrike">
                          <a:solidFill>
                            <a:srgbClr val="000000"/>
                          </a:solidFill>
                          <a:effectLst/>
                        </a:rPr>
                        <a:t>  Uluslararası İlişkiler Prof. Dr. Mehmet DALAR</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24</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dirty="0">
                          <a:solidFill>
                            <a:srgbClr val="000000"/>
                          </a:solidFill>
                          <a:effectLst/>
                        </a:rPr>
                        <a:t>1</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21</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4</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45</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5</a:t>
                      </a:r>
                      <a:endParaRPr lang="tr-TR"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69102009"/>
                  </a:ext>
                </a:extLst>
              </a:tr>
              <a:tr h="797434">
                <a:tc>
                  <a:txBody>
                    <a:bodyPr/>
                    <a:lstStyle/>
                    <a:p>
                      <a:pPr algn="l" fontAlgn="ctr"/>
                      <a:r>
                        <a:rPr lang="tr-TR" sz="1000" b="0" u="none" strike="noStrike">
                          <a:solidFill>
                            <a:srgbClr val="000000"/>
                          </a:solidFill>
                          <a:effectLst/>
                        </a:rPr>
                        <a:t>  Yaban Hayatı Ekolojisi ve Yönetimi Prof. Dr. Meriç KUMBAŞLI</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a:solidFill>
                            <a:srgbClr val="000000"/>
                          </a:solidFill>
                          <a:effectLst/>
                        </a:rPr>
                        <a:t>6</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dirty="0">
                          <a:solidFill>
                            <a:srgbClr val="000000"/>
                          </a:solidFill>
                          <a:effectLst/>
                        </a:rPr>
                        <a:t>7</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a:solidFill>
                            <a:srgbClr val="000000"/>
                          </a:solidFill>
                          <a:effectLst/>
                        </a:rPr>
                        <a:t>6</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7</a:t>
                      </a:r>
                      <a:endParaRPr lang="tr-TR"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1181938"/>
                  </a:ext>
                </a:extLst>
              </a:tr>
              <a:tr h="531623">
                <a:tc>
                  <a:txBody>
                    <a:bodyPr/>
                    <a:lstStyle/>
                    <a:p>
                      <a:pPr algn="l" fontAlgn="ctr"/>
                      <a:r>
                        <a:rPr lang="tr-TR" sz="1000" b="0" u="none" strike="noStrike">
                          <a:solidFill>
                            <a:srgbClr val="000000"/>
                          </a:solidFill>
                          <a:effectLst/>
                        </a:rPr>
                        <a:t>  Yabancı Diller Eğitimi Doç. Dr. Sedat AKAYOĞLU</a:t>
                      </a:r>
                      <a:endParaRPr lang="tr-T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dirty="0">
                          <a:solidFill>
                            <a:srgbClr val="000000"/>
                          </a:solidFill>
                          <a:effectLst/>
                        </a:rPr>
                        <a:t>28</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000" b="0" u="none" strike="noStrike" dirty="0">
                          <a:solidFill>
                            <a:srgbClr val="000000"/>
                          </a:solidFill>
                          <a:effectLst/>
                        </a:rPr>
                        <a:t>1</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28</a:t>
                      </a:r>
                      <a:endParaRPr lang="tr-TR" sz="1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000" b="0" u="none" strike="noStrike" dirty="0">
                          <a:solidFill>
                            <a:srgbClr val="000000"/>
                          </a:solidFill>
                          <a:effectLst/>
                        </a:rPr>
                        <a:t>1</a:t>
                      </a:r>
                      <a:endParaRPr lang="tr-TR" sz="1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7362215"/>
                  </a:ext>
                </a:extLst>
              </a:tr>
            </a:tbl>
          </a:graphicData>
        </a:graphic>
      </p:graphicFrame>
    </p:spTree>
    <p:extLst>
      <p:ext uri="{BB962C8B-B14F-4D97-AF65-F5344CB8AC3E}">
        <p14:creationId xmlns:p14="http://schemas.microsoft.com/office/powerpoint/2010/main" val="3994347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8F37CA-80E3-4B14-8174-FAB4C2130BC8}"/>
              </a:ext>
            </a:extLst>
          </p:cNvPr>
          <p:cNvSpPr>
            <a:spLocks noGrp="1"/>
          </p:cNvSpPr>
          <p:nvPr>
            <p:ph type="title"/>
          </p:nvPr>
        </p:nvSpPr>
        <p:spPr>
          <a:xfrm>
            <a:off x="838200" y="234949"/>
            <a:ext cx="10515600" cy="892175"/>
          </a:xfrm>
        </p:spPr>
        <p:txBody>
          <a:bodyPr>
            <a:normAutofit/>
          </a:bodyPr>
          <a:lstStyle/>
          <a:p>
            <a:r>
              <a:rPr lang="tr-TR" dirty="0"/>
              <a:t>2- Birime dair Genel Bilgiler</a:t>
            </a:r>
          </a:p>
        </p:txBody>
      </p:sp>
      <p:sp>
        <p:nvSpPr>
          <p:cNvPr id="8" name="İçerik Yer Tutucusu 7">
            <a:extLst>
              <a:ext uri="{FF2B5EF4-FFF2-40B4-BE49-F238E27FC236}">
                <a16:creationId xmlns:a16="http://schemas.microsoft.com/office/drawing/2014/main" id="{9AA81ACE-D23C-8A87-B150-5A3D746FBD2D}"/>
              </a:ext>
            </a:extLst>
          </p:cNvPr>
          <p:cNvSpPr>
            <a:spLocks noGrp="1"/>
          </p:cNvSpPr>
          <p:nvPr>
            <p:ph idx="1"/>
          </p:nvPr>
        </p:nvSpPr>
        <p:spPr>
          <a:xfrm>
            <a:off x="838200" y="1021080"/>
            <a:ext cx="10515600" cy="5155883"/>
          </a:xfrm>
        </p:spPr>
        <p:txBody>
          <a:bodyPr>
            <a:normAutofit/>
          </a:bodyPr>
          <a:lstStyle/>
          <a:p>
            <a:pPr algn="just"/>
            <a:r>
              <a:rPr lang="tr-TR" sz="1800" b="0" i="0" u="none" strike="noStrike" baseline="0" dirty="0">
                <a:latin typeface="TimesNewRomanRegular"/>
              </a:rPr>
              <a:t>Enstitümüze bağlı çalışan öğretim üyesi bulunmamakta fakülte ve yüksekokul bölümlerinde görev yapmakta olan öğretim üyeleri enstitümüze bağlı anabilim dallarında da görev yapmaktadırlar. </a:t>
            </a:r>
          </a:p>
          <a:p>
            <a:pPr algn="just"/>
            <a:r>
              <a:rPr lang="tr-TR" sz="1800" b="0" i="0" u="none" strike="noStrike" baseline="0" dirty="0">
                <a:latin typeface="TimesNewRomanRegular"/>
              </a:rPr>
              <a:t>Bununla birlikte enstitümüz kadrosunda görev yapan 14 araştırma görevlisi bulunmaktadır (</a:t>
            </a:r>
            <a:r>
              <a:rPr lang="tr-TR" sz="1800" b="0" i="0" u="none" strike="noStrike" baseline="0" dirty="0">
                <a:latin typeface="TimesNewRomanRegular"/>
                <a:hlinkClick r:id="rId3"/>
              </a:rPr>
              <a:t>http://lisansustu.ibu.edu.tr/</a:t>
            </a:r>
            <a:r>
              <a:rPr lang="tr-TR" sz="1800" b="0" i="0" u="none" strike="noStrike" baseline="0" dirty="0" err="1">
                <a:latin typeface="TimesNewRomanRegular"/>
                <a:hlinkClick r:id="rId3"/>
              </a:rPr>
              <a:t>enstitu</a:t>
            </a:r>
            <a:r>
              <a:rPr lang="tr-TR" sz="1800" b="0" i="0" u="none" strike="noStrike" baseline="0" dirty="0">
                <a:latin typeface="TimesNewRomanRegular"/>
                <a:hlinkClick r:id="rId3"/>
              </a:rPr>
              <a:t>/personel/akademik-personel</a:t>
            </a:r>
            <a:r>
              <a:rPr lang="tr-TR" sz="1800" b="0" i="0" u="none" strike="noStrike" baseline="0" dirty="0">
                <a:latin typeface="TimesNewRomanRegular"/>
              </a:rPr>
              <a:t>).</a:t>
            </a:r>
            <a:endParaRPr lang="tr-TR" dirty="0"/>
          </a:p>
        </p:txBody>
      </p:sp>
      <p:graphicFrame>
        <p:nvGraphicFramePr>
          <p:cNvPr id="3" name="İçerik Yer Tutucusu 5">
            <a:extLst>
              <a:ext uri="{FF2B5EF4-FFF2-40B4-BE49-F238E27FC236}">
                <a16:creationId xmlns:a16="http://schemas.microsoft.com/office/drawing/2014/main" id="{212AEC79-CEF8-F0D4-9D99-CFCB821298F6}"/>
              </a:ext>
            </a:extLst>
          </p:cNvPr>
          <p:cNvGraphicFramePr>
            <a:graphicFrameLocks/>
          </p:cNvGraphicFramePr>
          <p:nvPr>
            <p:extLst>
              <p:ext uri="{D42A27DB-BD31-4B8C-83A1-F6EECF244321}">
                <p14:modId xmlns:p14="http://schemas.microsoft.com/office/powerpoint/2010/main" val="4029749100"/>
              </p:ext>
            </p:extLst>
          </p:nvPr>
        </p:nvGraphicFramePr>
        <p:xfrm>
          <a:off x="1119187" y="2343150"/>
          <a:ext cx="9953625" cy="38338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702382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49E10-2F91-8FE1-9917-5C5A8DDBB3A5}"/>
              </a:ext>
            </a:extLst>
          </p:cNvPr>
          <p:cNvSpPr>
            <a:spLocks noGrp="1"/>
          </p:cNvSpPr>
          <p:nvPr>
            <p:ph type="title"/>
          </p:nvPr>
        </p:nvSpPr>
        <p:spPr/>
        <p:txBody>
          <a:bodyPr/>
          <a:lstStyle/>
          <a:p>
            <a:r>
              <a:rPr lang="tr-TR" dirty="0"/>
              <a:t>2022 Akran Değerlendirmede Birim Güçlü Yanları </a:t>
            </a:r>
            <a:r>
              <a:rPr lang="tr-TR" sz="2000" i="1" dirty="0"/>
              <a:t>(kanıtlar eklemeniz önemlidir)</a:t>
            </a:r>
          </a:p>
        </p:txBody>
      </p:sp>
      <p:sp>
        <p:nvSpPr>
          <p:cNvPr id="3" name="Content Placeholder 2">
            <a:extLst>
              <a:ext uri="{FF2B5EF4-FFF2-40B4-BE49-F238E27FC236}">
                <a16:creationId xmlns:a16="http://schemas.microsoft.com/office/drawing/2014/main" id="{8561BDF5-11D9-47B3-A131-B2B70C7F872B}"/>
              </a:ext>
            </a:extLst>
          </p:cNvPr>
          <p:cNvSpPr>
            <a:spLocks noGrp="1"/>
          </p:cNvSpPr>
          <p:nvPr>
            <p:ph idx="1"/>
          </p:nvPr>
        </p:nvSpPr>
        <p:spPr/>
        <p:txBody>
          <a:bodyPr>
            <a:normAutofit/>
          </a:bodyPr>
          <a:lstStyle/>
          <a:p>
            <a:r>
              <a:rPr lang="tr-TR" dirty="0"/>
              <a:t>1. Liderlik ve Kalite Güçlü Yanları </a:t>
            </a:r>
          </a:p>
          <a:p>
            <a:pPr algn="l"/>
            <a:r>
              <a:rPr lang="tr-TR" sz="1900" i="0" u="none" strike="noStrike" baseline="0" dirty="0"/>
              <a:t>Enstitünün anabilim dallarının proaktif olduğu bir yönetişim modelini benimsemesi ve yönetişim politikası kapsamında enstitü-ana bilim dalları-öğretim üyeleri arasındaki bilgi akışının sağlıklı biçimde gerçekleşmesi,</a:t>
            </a:r>
          </a:p>
          <a:p>
            <a:pPr algn="l"/>
            <a:r>
              <a:rPr lang="tr-TR" sz="1800" i="0" u="none" strike="noStrike" baseline="0" dirty="0"/>
              <a:t>Tüm etkinliklere ait süreçlerin tanımlanmış olup bu süreçlere ilişkin iş akış şemalarının mevcut olması </a:t>
            </a:r>
          </a:p>
          <a:p>
            <a:pPr marL="0" indent="0" algn="l">
              <a:buNone/>
            </a:pPr>
            <a:r>
              <a:rPr lang="tr-TR" sz="1800" dirty="0"/>
              <a:t>Kanıt:</a:t>
            </a:r>
            <a:endParaRPr lang="tr-TR" sz="1800" i="0" u="none" strike="noStrike" baseline="0" dirty="0"/>
          </a:p>
          <a:p>
            <a:pPr marL="0" indent="0" algn="l">
              <a:buNone/>
            </a:pPr>
            <a:r>
              <a:rPr lang="tr-TR" sz="1200" dirty="0">
                <a:hlinkClick r:id="rId2"/>
              </a:rPr>
              <a:t>Süreçler Hakkında Bilgi (ibu.edu.tr)</a:t>
            </a:r>
            <a:endParaRPr lang="tr-TR" sz="1200" dirty="0"/>
          </a:p>
          <a:p>
            <a:pPr marL="0" indent="0" algn="l">
              <a:buNone/>
            </a:pPr>
            <a:r>
              <a:rPr lang="tr-TR" sz="1200" dirty="0">
                <a:hlinkClick r:id="rId3"/>
              </a:rPr>
              <a:t>Ek 1.2.4 tez teslim.jpeg (1600×1000) (ibu.edu.tr)</a:t>
            </a:r>
            <a:endParaRPr lang="tr-TR" sz="1200" dirty="0"/>
          </a:p>
          <a:p>
            <a:r>
              <a:rPr lang="tr-TR" sz="1800" i="0" u="none" strike="noStrike" baseline="0" dirty="0">
                <a:latin typeface="TimesNewRomanBold"/>
              </a:rPr>
              <a:t>Birimin amaç ve hedeflerinin revize edilmesi ve performans göstergelerinin oluşturulması</a:t>
            </a:r>
          </a:p>
          <a:p>
            <a:r>
              <a:rPr lang="tr-TR" sz="1800" i="0" u="none" strike="noStrike" baseline="0" dirty="0">
                <a:latin typeface="TimesNewRomanBold"/>
              </a:rPr>
              <a:t>Enstitünün "Temel </a:t>
            </a:r>
            <a:r>
              <a:rPr lang="tr-TR" sz="1800" i="0" u="none" strike="noStrike" baseline="0" dirty="0" err="1">
                <a:latin typeface="TimesNewRomanBold"/>
              </a:rPr>
              <a:t>Değerler"inin</a:t>
            </a:r>
            <a:r>
              <a:rPr lang="tr-TR" sz="1800" i="0" u="none" strike="noStrike" baseline="0" dirty="0">
                <a:latin typeface="TimesNewRomanBold"/>
              </a:rPr>
              <a:t> oluşturulmuş olması</a:t>
            </a:r>
          </a:p>
          <a:p>
            <a:pPr marL="0" indent="0">
              <a:buNone/>
            </a:pPr>
            <a:r>
              <a:rPr lang="tr-TR" sz="1800" dirty="0">
                <a:latin typeface="TimesNewRomanBold"/>
              </a:rPr>
              <a:t>Kanıt:</a:t>
            </a:r>
          </a:p>
          <a:p>
            <a:pPr marL="0" indent="0">
              <a:buNone/>
            </a:pPr>
            <a:r>
              <a:rPr lang="tr-TR" sz="1200" dirty="0">
                <a:hlinkClick r:id="rId4"/>
              </a:rPr>
              <a:t>Ek 3.1.2 Stratejik plan öz çerçeve.pdf (ibu.edu.tr)</a:t>
            </a:r>
            <a:endParaRPr lang="tr-TR" sz="1200" dirty="0"/>
          </a:p>
          <a:p>
            <a:endParaRPr lang="tr-TR" sz="1800" i="0" u="none" strike="noStrike" baseline="0" dirty="0"/>
          </a:p>
        </p:txBody>
      </p:sp>
    </p:spTree>
    <p:extLst>
      <p:ext uri="{BB962C8B-B14F-4D97-AF65-F5344CB8AC3E}">
        <p14:creationId xmlns:p14="http://schemas.microsoft.com/office/powerpoint/2010/main" val="1044460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49E10-2F91-8FE1-9917-5C5A8DDBB3A5}"/>
              </a:ext>
            </a:extLst>
          </p:cNvPr>
          <p:cNvSpPr>
            <a:spLocks noGrp="1"/>
          </p:cNvSpPr>
          <p:nvPr>
            <p:ph type="title"/>
          </p:nvPr>
        </p:nvSpPr>
        <p:spPr/>
        <p:txBody>
          <a:bodyPr/>
          <a:lstStyle/>
          <a:p>
            <a:r>
              <a:rPr lang="tr-TR" dirty="0"/>
              <a:t>2022 Akran Değerlendirmede Birim Güçlü Yanları </a:t>
            </a:r>
            <a:r>
              <a:rPr lang="tr-TR" sz="2000" i="1" dirty="0"/>
              <a:t>(kanıtlar eklemeniz önemlidir)</a:t>
            </a:r>
          </a:p>
        </p:txBody>
      </p:sp>
      <p:sp>
        <p:nvSpPr>
          <p:cNvPr id="3" name="Content Placeholder 2">
            <a:extLst>
              <a:ext uri="{FF2B5EF4-FFF2-40B4-BE49-F238E27FC236}">
                <a16:creationId xmlns:a16="http://schemas.microsoft.com/office/drawing/2014/main" id="{8561BDF5-11D9-47B3-A131-B2B70C7F872B}"/>
              </a:ext>
            </a:extLst>
          </p:cNvPr>
          <p:cNvSpPr>
            <a:spLocks noGrp="1"/>
          </p:cNvSpPr>
          <p:nvPr>
            <p:ph idx="1"/>
          </p:nvPr>
        </p:nvSpPr>
        <p:spPr/>
        <p:txBody>
          <a:bodyPr>
            <a:normAutofit/>
          </a:bodyPr>
          <a:lstStyle/>
          <a:p>
            <a:r>
              <a:rPr lang="tr-TR" dirty="0"/>
              <a:t>1. Liderlik ve Kalite Güçlü Yanları </a:t>
            </a:r>
          </a:p>
          <a:p>
            <a:pPr algn="l">
              <a:lnSpc>
                <a:spcPct val="100000"/>
              </a:lnSpc>
            </a:pPr>
            <a:r>
              <a:rPr lang="tr-TR" sz="1800" i="0" u="none" strike="noStrike" baseline="0" dirty="0">
                <a:latin typeface="TimesNewRomanBold"/>
              </a:rPr>
              <a:t>Kalite komisyonunun ve kalite çalışmalarını düzenli şekilde devam ettirmek adına Birim Eğitim ve Öğretim Komisyonu, Birim Araştırma ve Geliştirme Komisyonu, Birim Toplumsal Katkı Komisyonu, Birim Yönetim Sistemleri Komisyonu, Birim Uluslararasılaşma Komisyonunun kurulmuş olması</a:t>
            </a:r>
          </a:p>
          <a:p>
            <a:pPr marL="0" indent="0" algn="l">
              <a:lnSpc>
                <a:spcPct val="100000"/>
              </a:lnSpc>
              <a:buNone/>
            </a:pPr>
            <a:r>
              <a:rPr lang="tr-TR" sz="1800" dirty="0">
                <a:latin typeface="TimesNewRomanBold"/>
              </a:rPr>
              <a:t>Kanıt:</a:t>
            </a:r>
          </a:p>
          <a:p>
            <a:pPr marL="0" indent="0" algn="l">
              <a:lnSpc>
                <a:spcPct val="100000"/>
              </a:lnSpc>
              <a:buNone/>
            </a:pPr>
            <a:r>
              <a:rPr lang="tr-TR" sz="1200" i="0" u="none" strike="noStrike" baseline="0" dirty="0">
                <a:hlinkClick r:id="rId2"/>
              </a:rPr>
              <a:t>https://drive.google.com/file/d/1aj7IjLsr8oP--v4YgMjFZV7JR19eaBnk/view?usp=sharing</a:t>
            </a:r>
            <a:r>
              <a:rPr lang="tr-TR" sz="1200" i="0" u="none" strike="noStrike" baseline="0" dirty="0"/>
              <a:t> </a:t>
            </a:r>
          </a:p>
          <a:p>
            <a:pPr>
              <a:lnSpc>
                <a:spcPct val="100000"/>
              </a:lnSpc>
            </a:pPr>
            <a:r>
              <a:rPr lang="tr-TR" sz="1800" dirty="0">
                <a:latin typeface="TimesNewRomanBold"/>
              </a:rPr>
              <a:t>İ</a:t>
            </a:r>
            <a:r>
              <a:rPr lang="tr-TR" sz="1800" i="0" u="none" strike="noStrike" baseline="0" dirty="0">
                <a:latin typeface="TimesNewRomanBold"/>
              </a:rPr>
              <a:t>ç ve dış paydaşlarının belirlenmiş olması</a:t>
            </a:r>
            <a:endParaRPr lang="tr-TR" sz="1800" i="0" u="none" strike="noStrike" baseline="0" dirty="0"/>
          </a:p>
        </p:txBody>
      </p:sp>
    </p:spTree>
    <p:extLst>
      <p:ext uri="{BB962C8B-B14F-4D97-AF65-F5344CB8AC3E}">
        <p14:creationId xmlns:p14="http://schemas.microsoft.com/office/powerpoint/2010/main" val="3769173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49E10-2F91-8FE1-9917-5C5A8DDBB3A5}"/>
              </a:ext>
            </a:extLst>
          </p:cNvPr>
          <p:cNvSpPr>
            <a:spLocks noGrp="1"/>
          </p:cNvSpPr>
          <p:nvPr>
            <p:ph type="title"/>
          </p:nvPr>
        </p:nvSpPr>
        <p:spPr/>
        <p:txBody>
          <a:bodyPr/>
          <a:lstStyle/>
          <a:p>
            <a:r>
              <a:rPr lang="tr-TR" dirty="0"/>
              <a:t>2022 Akran Değerlendirmede Birim Güçlü Yanları </a:t>
            </a:r>
            <a:r>
              <a:rPr lang="tr-TR" sz="2000" i="1" dirty="0"/>
              <a:t>(kanıtlar eklemeniz önemlidir)</a:t>
            </a:r>
          </a:p>
        </p:txBody>
      </p:sp>
      <p:sp>
        <p:nvSpPr>
          <p:cNvPr id="3" name="Content Placeholder 2">
            <a:extLst>
              <a:ext uri="{FF2B5EF4-FFF2-40B4-BE49-F238E27FC236}">
                <a16:creationId xmlns:a16="http://schemas.microsoft.com/office/drawing/2014/main" id="{8561BDF5-11D9-47B3-A131-B2B70C7F872B}"/>
              </a:ext>
            </a:extLst>
          </p:cNvPr>
          <p:cNvSpPr>
            <a:spLocks noGrp="1"/>
          </p:cNvSpPr>
          <p:nvPr>
            <p:ph idx="1"/>
          </p:nvPr>
        </p:nvSpPr>
        <p:spPr/>
        <p:txBody>
          <a:bodyPr>
            <a:normAutofit fontScale="92500" lnSpcReduction="10000"/>
          </a:bodyPr>
          <a:lstStyle/>
          <a:p>
            <a:pPr marL="0" indent="0" algn="l">
              <a:buNone/>
            </a:pPr>
            <a:r>
              <a:rPr lang="tr-TR" dirty="0"/>
              <a:t>2. Eğitim-Öğretim Güçlü Yanları</a:t>
            </a:r>
          </a:p>
          <a:p>
            <a:pPr algn="l"/>
            <a:r>
              <a:rPr lang="tr-TR" sz="2000" i="0" u="none" strike="noStrike" baseline="0" dirty="0"/>
              <a:t>Anabilim Dallarına ait program güncelleme çalışmalarının büyük ölçüde yapılmış olması ve programların tasarım ve onayının anabilim dallarına bırakılması</a:t>
            </a:r>
          </a:p>
          <a:p>
            <a:pPr marL="0" indent="0" algn="l">
              <a:buNone/>
            </a:pPr>
            <a:r>
              <a:rPr lang="tr-TR" sz="2000" dirty="0">
                <a:latin typeface="TimesNewRomanRegular"/>
              </a:rPr>
              <a:t>Kanıt:</a:t>
            </a:r>
          </a:p>
          <a:p>
            <a:pPr marL="0" indent="0" algn="l">
              <a:buNone/>
            </a:pPr>
            <a:r>
              <a:rPr lang="tr-TR" sz="1400" dirty="0">
                <a:hlinkClick r:id="rId2"/>
              </a:rPr>
              <a:t>EK 2.1.B.1.1.1.2.pdf (ibu.edu.tr)</a:t>
            </a:r>
            <a:endParaRPr lang="tr-TR" sz="1400" dirty="0"/>
          </a:p>
          <a:p>
            <a:pPr marL="0" indent="0" algn="l">
              <a:buNone/>
            </a:pPr>
            <a:r>
              <a:rPr lang="tr-TR" sz="1400" dirty="0">
                <a:hlinkClick r:id="rId3"/>
              </a:rPr>
              <a:t>Ek 2.1.B.1.1.4.1.png (1196×824) (ibu.edu.tr)</a:t>
            </a:r>
            <a:endParaRPr lang="tr-TR" sz="1400" dirty="0"/>
          </a:p>
          <a:p>
            <a:pPr marL="0" indent="0" algn="l">
              <a:buNone/>
            </a:pPr>
            <a:r>
              <a:rPr lang="tr-TR" sz="1400" dirty="0">
                <a:hlinkClick r:id="rId4"/>
              </a:rPr>
              <a:t>ihtiyac_analizi_raporu.docx (ibu.edu.tr)</a:t>
            </a:r>
            <a:endParaRPr lang="tr-TR" sz="2000" b="0" i="0" u="none" strike="noStrike" baseline="0" dirty="0">
              <a:latin typeface="TimesNewRomanRegular"/>
            </a:endParaRPr>
          </a:p>
          <a:p>
            <a:pPr algn="l"/>
            <a:r>
              <a:rPr lang="tr-TR" sz="2000" i="0" u="none" strike="noStrike" baseline="0" dirty="0">
                <a:latin typeface="TimesNewRomanBold"/>
              </a:rPr>
              <a:t>Eğitim-öğretim süreçlerini yönetmek üzere Lisansüstü Eğitim Enstitüsü'ne özel olarak hazırlanmış çevrim içi bir otomasyon sisteminin olması, Enstitünün programlarına başvuru için Lisansüstü aday öğrenci başvuru sisteminin ve uluslararası öğrencilerin başvurularını yapabilmeleri adına da BAİBÜ Uluslararası Öğrenci Lisansüstü Başvuru Sisteminin olması</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Kanıt: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Süreçler Hakkında Bilgi (ibu.edu.tr)</a:t>
            </a:r>
            <a:endParaRPr kumimoji="0" lang="tr-T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Ek 1.2.4 tez teslim.jpeg (1600×1000) (ibu.edu.tr)</a:t>
            </a:r>
            <a:endParaRPr kumimoji="0" lang="tr-T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tr-TR" dirty="0"/>
          </a:p>
        </p:txBody>
      </p:sp>
    </p:spTree>
    <p:extLst>
      <p:ext uri="{BB962C8B-B14F-4D97-AF65-F5344CB8AC3E}">
        <p14:creationId xmlns:p14="http://schemas.microsoft.com/office/powerpoint/2010/main" val="4017971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49E10-2F91-8FE1-9917-5C5A8DDBB3A5}"/>
              </a:ext>
            </a:extLst>
          </p:cNvPr>
          <p:cNvSpPr>
            <a:spLocks noGrp="1"/>
          </p:cNvSpPr>
          <p:nvPr>
            <p:ph type="title"/>
          </p:nvPr>
        </p:nvSpPr>
        <p:spPr/>
        <p:txBody>
          <a:bodyPr/>
          <a:lstStyle/>
          <a:p>
            <a:r>
              <a:rPr lang="tr-TR" dirty="0"/>
              <a:t>2022 Akran Değerlendirmede Birim Güçlü Yanları </a:t>
            </a:r>
            <a:r>
              <a:rPr lang="tr-TR" sz="2000" i="1" dirty="0"/>
              <a:t>(kanıtlar eklemeniz önemlidir)</a:t>
            </a:r>
          </a:p>
        </p:txBody>
      </p:sp>
      <p:sp>
        <p:nvSpPr>
          <p:cNvPr id="3" name="Content Placeholder 2">
            <a:extLst>
              <a:ext uri="{FF2B5EF4-FFF2-40B4-BE49-F238E27FC236}">
                <a16:creationId xmlns:a16="http://schemas.microsoft.com/office/drawing/2014/main" id="{8561BDF5-11D9-47B3-A131-B2B70C7F872B}"/>
              </a:ext>
            </a:extLst>
          </p:cNvPr>
          <p:cNvSpPr>
            <a:spLocks noGrp="1"/>
          </p:cNvSpPr>
          <p:nvPr>
            <p:ph idx="1"/>
          </p:nvPr>
        </p:nvSpPr>
        <p:spPr/>
        <p:txBody>
          <a:bodyPr>
            <a:normAutofit/>
          </a:bodyPr>
          <a:lstStyle/>
          <a:p>
            <a:r>
              <a:rPr lang="tr-TR" dirty="0"/>
              <a:t>3. Ar-</a:t>
            </a:r>
            <a:r>
              <a:rPr lang="tr-TR" dirty="0" err="1"/>
              <a:t>Ge</a:t>
            </a:r>
            <a:r>
              <a:rPr lang="tr-TR" dirty="0"/>
              <a:t> Güçlü Yanları</a:t>
            </a:r>
          </a:p>
          <a:p>
            <a:pPr algn="l"/>
            <a:r>
              <a:rPr lang="tr-TR" sz="1800" b="0" i="0" u="none" strike="noStrike" baseline="0" dirty="0">
                <a:latin typeface="TimesNewRomanRegular"/>
              </a:rPr>
              <a:t>LEE programlarının oturmuş bir lisansüstü araştırma süreçlerine sahip olması ve ulusal/uluslararası öğrencilerin tercihi konumunda bulunması</a:t>
            </a:r>
          </a:p>
          <a:p>
            <a:pPr marL="0" indent="0" algn="l">
              <a:buNone/>
            </a:pPr>
            <a:endParaRPr lang="tr-TR" dirty="0"/>
          </a:p>
        </p:txBody>
      </p:sp>
      <p:graphicFrame>
        <p:nvGraphicFramePr>
          <p:cNvPr id="4" name="İçerik Yer Tutucusu 6">
            <a:extLst>
              <a:ext uri="{FF2B5EF4-FFF2-40B4-BE49-F238E27FC236}">
                <a16:creationId xmlns:a16="http://schemas.microsoft.com/office/drawing/2014/main" id="{2E5E3029-6422-1762-0596-E5AB2666C278}"/>
              </a:ext>
            </a:extLst>
          </p:cNvPr>
          <p:cNvGraphicFramePr>
            <a:graphicFrameLocks/>
          </p:cNvGraphicFramePr>
          <p:nvPr>
            <p:extLst>
              <p:ext uri="{D42A27DB-BD31-4B8C-83A1-F6EECF244321}">
                <p14:modId xmlns:p14="http://schemas.microsoft.com/office/powerpoint/2010/main" val="596531842"/>
              </p:ext>
            </p:extLst>
          </p:nvPr>
        </p:nvGraphicFramePr>
        <p:xfrm>
          <a:off x="931334" y="3022070"/>
          <a:ext cx="5164666" cy="32898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k 4">
            <a:extLst>
              <a:ext uri="{FF2B5EF4-FFF2-40B4-BE49-F238E27FC236}">
                <a16:creationId xmlns:a16="http://schemas.microsoft.com/office/drawing/2014/main" id="{E4B63139-46CE-8857-B1AA-36D83EFD137D}"/>
              </a:ext>
            </a:extLst>
          </p:cNvPr>
          <p:cNvGraphicFramePr>
            <a:graphicFrameLocks/>
          </p:cNvGraphicFramePr>
          <p:nvPr>
            <p:extLst>
              <p:ext uri="{D42A27DB-BD31-4B8C-83A1-F6EECF244321}">
                <p14:modId xmlns:p14="http://schemas.microsoft.com/office/powerpoint/2010/main" val="3123691933"/>
              </p:ext>
            </p:extLst>
          </p:nvPr>
        </p:nvGraphicFramePr>
        <p:xfrm>
          <a:off x="6366934" y="3022070"/>
          <a:ext cx="5164666" cy="32898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1048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49E10-2F91-8FE1-9917-5C5A8DDBB3A5}"/>
              </a:ext>
            </a:extLst>
          </p:cNvPr>
          <p:cNvSpPr>
            <a:spLocks noGrp="1"/>
          </p:cNvSpPr>
          <p:nvPr>
            <p:ph type="title"/>
          </p:nvPr>
        </p:nvSpPr>
        <p:spPr/>
        <p:txBody>
          <a:bodyPr/>
          <a:lstStyle/>
          <a:p>
            <a:r>
              <a:rPr lang="tr-TR" dirty="0"/>
              <a:t>2022 Akran Değerlendirmede Birim Güçlü Yanları </a:t>
            </a:r>
            <a:r>
              <a:rPr lang="tr-TR" sz="2000" i="1" dirty="0"/>
              <a:t>(kanıtlar eklemeniz önemlidir)</a:t>
            </a:r>
          </a:p>
        </p:txBody>
      </p:sp>
      <p:sp>
        <p:nvSpPr>
          <p:cNvPr id="3" name="Content Placeholder 2">
            <a:extLst>
              <a:ext uri="{FF2B5EF4-FFF2-40B4-BE49-F238E27FC236}">
                <a16:creationId xmlns:a16="http://schemas.microsoft.com/office/drawing/2014/main" id="{8561BDF5-11D9-47B3-A131-B2B70C7F872B}"/>
              </a:ext>
            </a:extLst>
          </p:cNvPr>
          <p:cNvSpPr>
            <a:spLocks noGrp="1"/>
          </p:cNvSpPr>
          <p:nvPr>
            <p:ph idx="1"/>
          </p:nvPr>
        </p:nvSpPr>
        <p:spPr/>
        <p:txBody>
          <a:bodyPr>
            <a:normAutofit/>
          </a:bodyPr>
          <a:lstStyle/>
          <a:p>
            <a:r>
              <a:rPr lang="tr-TR" dirty="0"/>
              <a:t>4. Toplumsal Katkı Güçlü Yanları </a:t>
            </a:r>
          </a:p>
          <a:p>
            <a:r>
              <a:rPr lang="tr-TR" sz="1800" dirty="0">
                <a:latin typeface="TimesNewRomanRegular"/>
              </a:rPr>
              <a:t>T</a:t>
            </a:r>
            <a:r>
              <a:rPr lang="tr-TR" sz="1800" b="0" i="0" u="none" strike="noStrike" baseline="0" dirty="0">
                <a:latin typeface="TimesNewRomanRegular"/>
              </a:rPr>
              <a:t>oplumun geneline yayılan bir eğitim-öğretim ortamı oluşturması</a:t>
            </a:r>
          </a:p>
          <a:p>
            <a:pPr marL="0" indent="0">
              <a:buNone/>
            </a:pPr>
            <a:r>
              <a:rPr lang="tr-TR" sz="1800" dirty="0">
                <a:latin typeface="TimesNewRomanRegular"/>
              </a:rPr>
              <a:t>Kanıt:</a:t>
            </a:r>
          </a:p>
          <a:p>
            <a:pPr marL="0" indent="0">
              <a:buNone/>
            </a:pPr>
            <a:r>
              <a:rPr lang="tr-TR" sz="1400" dirty="0">
                <a:hlinkClick r:id="rId2"/>
              </a:rPr>
              <a:t>Ek.4.1.1 MEB protokol.pdf (ibu.edu.tr)</a:t>
            </a:r>
            <a:endParaRPr lang="tr-TR" sz="1400" dirty="0"/>
          </a:p>
        </p:txBody>
      </p:sp>
    </p:spTree>
    <p:extLst>
      <p:ext uri="{BB962C8B-B14F-4D97-AF65-F5344CB8AC3E}">
        <p14:creationId xmlns:p14="http://schemas.microsoft.com/office/powerpoint/2010/main" val="996281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a:extLst>
              <a:ext uri="{FF2B5EF4-FFF2-40B4-BE49-F238E27FC236}">
                <a16:creationId xmlns:a16="http://schemas.microsoft.com/office/drawing/2014/main" id="{20BA3ACF-E8CE-F2D3-1BE6-6084CEE135A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0430" t="19638" r="35436" b="8824"/>
          <a:stretch/>
        </p:blipFill>
        <p:spPr>
          <a:xfrm>
            <a:off x="-1" y="2627"/>
            <a:ext cx="6096001" cy="6855373"/>
          </a:xfrm>
        </p:spPr>
      </p:pic>
      <p:pic>
        <p:nvPicPr>
          <p:cNvPr id="6" name="Picture 5">
            <a:extLst>
              <a:ext uri="{FF2B5EF4-FFF2-40B4-BE49-F238E27FC236}">
                <a16:creationId xmlns:a16="http://schemas.microsoft.com/office/drawing/2014/main" id="{DC96B47B-D3B5-0AD3-B233-A0AEC92E5D16}"/>
              </a:ext>
            </a:extLst>
          </p:cNvPr>
          <p:cNvPicPr>
            <a:picLocks noChangeAspect="1"/>
          </p:cNvPicPr>
          <p:nvPr/>
        </p:nvPicPr>
        <p:blipFill>
          <a:blip r:embed="rId3"/>
          <a:stretch>
            <a:fillRect/>
          </a:stretch>
        </p:blipFill>
        <p:spPr>
          <a:xfrm>
            <a:off x="5829036" y="1714351"/>
            <a:ext cx="6362964" cy="3579167"/>
          </a:xfrm>
          <a:prstGeom prst="rect">
            <a:avLst/>
          </a:prstGeom>
        </p:spPr>
      </p:pic>
    </p:spTree>
    <p:extLst>
      <p:ext uri="{BB962C8B-B14F-4D97-AF65-F5344CB8AC3E}">
        <p14:creationId xmlns:p14="http://schemas.microsoft.com/office/powerpoint/2010/main" val="541577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49E10-2F91-8FE1-9917-5C5A8DDBB3A5}"/>
              </a:ext>
            </a:extLst>
          </p:cNvPr>
          <p:cNvSpPr>
            <a:spLocks noGrp="1"/>
          </p:cNvSpPr>
          <p:nvPr>
            <p:ph type="title"/>
          </p:nvPr>
        </p:nvSpPr>
        <p:spPr/>
        <p:txBody>
          <a:bodyPr>
            <a:normAutofit fontScale="90000"/>
          </a:bodyPr>
          <a:lstStyle/>
          <a:p>
            <a:r>
              <a:rPr lang="tr-TR" dirty="0"/>
              <a:t>2022 Akran Değerlendirmede Gelişmeye Açık Yanlar </a:t>
            </a:r>
            <a:r>
              <a:rPr lang="tr-TR" sz="2800" i="1" dirty="0"/>
              <a:t>(bu ana başlıklar sonrası eylemler için planlar [eylem sorumlusu ve bitiş zamanı içeren] eklemeniz gereklidir)</a:t>
            </a:r>
            <a:endParaRPr lang="tr-TR" sz="2800" dirty="0"/>
          </a:p>
        </p:txBody>
      </p:sp>
      <p:sp>
        <p:nvSpPr>
          <p:cNvPr id="3" name="Content Placeholder 2">
            <a:extLst>
              <a:ext uri="{FF2B5EF4-FFF2-40B4-BE49-F238E27FC236}">
                <a16:creationId xmlns:a16="http://schemas.microsoft.com/office/drawing/2014/main" id="{8561BDF5-11D9-47B3-A131-B2B70C7F872B}"/>
              </a:ext>
            </a:extLst>
          </p:cNvPr>
          <p:cNvSpPr>
            <a:spLocks noGrp="1"/>
          </p:cNvSpPr>
          <p:nvPr>
            <p:ph idx="1"/>
          </p:nvPr>
        </p:nvSpPr>
        <p:spPr/>
        <p:txBody>
          <a:bodyPr>
            <a:normAutofit/>
          </a:bodyPr>
          <a:lstStyle/>
          <a:p>
            <a:r>
              <a:rPr lang="tr-TR" dirty="0"/>
              <a:t>1. Liderlik ve Kalite Gelişmeye Açık Yanları </a:t>
            </a:r>
          </a:p>
          <a:p>
            <a:pPr algn="l"/>
            <a:r>
              <a:rPr lang="tr-TR" sz="1800" i="0" u="none" strike="noStrike" baseline="0" dirty="0">
                <a:latin typeface="TimesNewRomanBold"/>
              </a:rPr>
              <a:t>Enstitü web sayfasının güncellenmesi; yabancı uyruklu ve engelli öğrenciler için ulaşılabilir/yararlanılabilir duruma getirilmesi</a:t>
            </a:r>
          </a:p>
          <a:p>
            <a:pPr algn="l"/>
            <a:r>
              <a:rPr lang="tr-TR" sz="1800" i="0" u="none" strike="noStrike" baseline="0" dirty="0">
                <a:latin typeface="TimesNewRomanBold"/>
              </a:rPr>
              <a:t>Enstitünün paydaşları bilgilendirme ve ulaşma konusunda sosyal medyanın (</a:t>
            </a:r>
            <a:r>
              <a:rPr lang="tr-TR" sz="1800" dirty="0">
                <a:latin typeface="TimesNewRomanBold"/>
              </a:rPr>
              <a:t>Y</a:t>
            </a:r>
            <a:r>
              <a:rPr lang="tr-TR" sz="1800" i="0" u="none" strike="noStrike" baseline="0" dirty="0">
                <a:latin typeface="TimesNewRomanBold"/>
              </a:rPr>
              <a:t>outube, Twitter, vb.) kullanılması</a:t>
            </a:r>
          </a:p>
          <a:p>
            <a:pPr algn="l"/>
            <a:r>
              <a:rPr lang="tr-TR" sz="1800" i="0" u="none" strike="noStrike" baseline="0" dirty="0">
                <a:latin typeface="TimesNewRomanBold"/>
              </a:rPr>
              <a:t>Enstitü biriminin hazırlanan kalite politikası ve bu politika çerçevesinde birim stratejik plan çerçevesinin tamamlanarak paydaşlara sunulması</a:t>
            </a:r>
          </a:p>
          <a:p>
            <a:pPr algn="l"/>
            <a:r>
              <a:rPr lang="tr-TR" sz="1800" i="0" u="none" strike="noStrike" baseline="0" dirty="0">
                <a:latin typeface="TimesNewRomanBold"/>
              </a:rPr>
              <a:t>Enstitüye ait birim paydaş danışma kurulu oluşturulması</a:t>
            </a:r>
          </a:p>
          <a:p>
            <a:pPr algn="l"/>
            <a:r>
              <a:rPr lang="tr-TR" sz="1800" i="0" u="none" strike="noStrike" baseline="0" dirty="0">
                <a:latin typeface="TimesNewRomanBold"/>
              </a:rPr>
              <a:t>Enstitüye ait bina ve fiziksel olanaklarının yetersiz olması</a:t>
            </a:r>
          </a:p>
          <a:p>
            <a:pPr marL="0" indent="0" algn="l">
              <a:buNone/>
            </a:pPr>
            <a:endParaRPr lang="tr-TR" dirty="0"/>
          </a:p>
          <a:p>
            <a:pPr marL="0" indent="0" algn="l">
              <a:buNone/>
            </a:pPr>
            <a:endParaRPr lang="tr-TR" dirty="0"/>
          </a:p>
        </p:txBody>
      </p:sp>
    </p:spTree>
    <p:extLst>
      <p:ext uri="{BB962C8B-B14F-4D97-AF65-F5344CB8AC3E}">
        <p14:creationId xmlns:p14="http://schemas.microsoft.com/office/powerpoint/2010/main" val="3313273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49E10-2F91-8FE1-9917-5C5A8DDBB3A5}"/>
              </a:ext>
            </a:extLst>
          </p:cNvPr>
          <p:cNvSpPr>
            <a:spLocks noGrp="1"/>
          </p:cNvSpPr>
          <p:nvPr>
            <p:ph type="title"/>
          </p:nvPr>
        </p:nvSpPr>
        <p:spPr/>
        <p:txBody>
          <a:bodyPr>
            <a:normAutofit fontScale="90000"/>
          </a:bodyPr>
          <a:lstStyle/>
          <a:p>
            <a:r>
              <a:rPr lang="tr-TR" dirty="0"/>
              <a:t>2022 Akran Değerlendirmede Gelişmeye Açık Yanlar </a:t>
            </a:r>
            <a:r>
              <a:rPr lang="tr-TR" sz="2800" i="1" dirty="0"/>
              <a:t>(bu ana başlıklar sonrası eylemler için planlar [eylem sorumlusu ve bitiş zamanı içeren] eklemeniz gereklidir)</a:t>
            </a:r>
            <a:endParaRPr lang="tr-TR" sz="2800" dirty="0"/>
          </a:p>
        </p:txBody>
      </p:sp>
      <p:sp>
        <p:nvSpPr>
          <p:cNvPr id="3" name="Content Placeholder 2">
            <a:extLst>
              <a:ext uri="{FF2B5EF4-FFF2-40B4-BE49-F238E27FC236}">
                <a16:creationId xmlns:a16="http://schemas.microsoft.com/office/drawing/2014/main" id="{8561BDF5-11D9-47B3-A131-B2B70C7F872B}"/>
              </a:ext>
            </a:extLst>
          </p:cNvPr>
          <p:cNvSpPr>
            <a:spLocks noGrp="1"/>
          </p:cNvSpPr>
          <p:nvPr>
            <p:ph idx="1"/>
          </p:nvPr>
        </p:nvSpPr>
        <p:spPr/>
        <p:txBody>
          <a:bodyPr>
            <a:normAutofit/>
          </a:bodyPr>
          <a:lstStyle/>
          <a:p>
            <a:r>
              <a:rPr lang="tr-TR" dirty="0"/>
              <a:t>2. Eğitim-Öğretim Gelişmeye Açık Yanları </a:t>
            </a:r>
          </a:p>
          <a:p>
            <a:r>
              <a:rPr lang="tr-TR" sz="1800" i="0" u="none" strike="noStrike" baseline="0" dirty="0">
                <a:latin typeface="TimesNewRomanBold"/>
              </a:rPr>
              <a:t>Enstitüye özel Mezun Bilgi Sistemi oluşturulması</a:t>
            </a:r>
          </a:p>
          <a:p>
            <a:endParaRPr lang="tr-TR" dirty="0"/>
          </a:p>
        </p:txBody>
      </p:sp>
    </p:spTree>
    <p:extLst>
      <p:ext uri="{BB962C8B-B14F-4D97-AF65-F5344CB8AC3E}">
        <p14:creationId xmlns:p14="http://schemas.microsoft.com/office/powerpoint/2010/main" val="4012819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49E10-2F91-8FE1-9917-5C5A8DDBB3A5}"/>
              </a:ext>
            </a:extLst>
          </p:cNvPr>
          <p:cNvSpPr>
            <a:spLocks noGrp="1"/>
          </p:cNvSpPr>
          <p:nvPr>
            <p:ph type="title"/>
          </p:nvPr>
        </p:nvSpPr>
        <p:spPr/>
        <p:txBody>
          <a:bodyPr>
            <a:normAutofit fontScale="90000"/>
          </a:bodyPr>
          <a:lstStyle/>
          <a:p>
            <a:r>
              <a:rPr lang="tr-TR" dirty="0"/>
              <a:t>2022 Akran Değerlendirmede Gelişmeye Açık Yanlar </a:t>
            </a:r>
            <a:r>
              <a:rPr lang="tr-TR" sz="2800" i="1" dirty="0"/>
              <a:t>(bu ana başlıklar sonrası eylemler için planlar [eylem sorumlusu ve bitiş zamanı içeren] eklemeniz gereklidir)</a:t>
            </a:r>
            <a:endParaRPr lang="tr-TR" sz="2800" dirty="0"/>
          </a:p>
        </p:txBody>
      </p:sp>
      <p:sp>
        <p:nvSpPr>
          <p:cNvPr id="3" name="Content Placeholder 2">
            <a:extLst>
              <a:ext uri="{FF2B5EF4-FFF2-40B4-BE49-F238E27FC236}">
                <a16:creationId xmlns:a16="http://schemas.microsoft.com/office/drawing/2014/main" id="{8561BDF5-11D9-47B3-A131-B2B70C7F872B}"/>
              </a:ext>
            </a:extLst>
          </p:cNvPr>
          <p:cNvSpPr>
            <a:spLocks noGrp="1"/>
          </p:cNvSpPr>
          <p:nvPr>
            <p:ph idx="1"/>
          </p:nvPr>
        </p:nvSpPr>
        <p:spPr/>
        <p:txBody>
          <a:bodyPr>
            <a:normAutofit/>
          </a:bodyPr>
          <a:lstStyle/>
          <a:p>
            <a:r>
              <a:rPr lang="tr-TR" dirty="0"/>
              <a:t>3. Ar-</a:t>
            </a:r>
            <a:r>
              <a:rPr lang="tr-TR" dirty="0" err="1"/>
              <a:t>Ge</a:t>
            </a:r>
            <a:r>
              <a:rPr lang="tr-TR" dirty="0"/>
              <a:t> Gelişmeye Açık Yanları </a:t>
            </a:r>
          </a:p>
          <a:p>
            <a:r>
              <a:rPr lang="tr-TR" sz="1800" i="0" u="none" strike="noStrike" baseline="0" dirty="0">
                <a:latin typeface="TimesNewRomanBold"/>
              </a:rPr>
              <a:t>Ulusal ve uluslararası araştırma ve işbirliği ağlarına üyelikler sağlanması</a:t>
            </a:r>
            <a:endParaRPr lang="tr-TR" dirty="0"/>
          </a:p>
        </p:txBody>
      </p:sp>
    </p:spTree>
    <p:extLst>
      <p:ext uri="{BB962C8B-B14F-4D97-AF65-F5344CB8AC3E}">
        <p14:creationId xmlns:p14="http://schemas.microsoft.com/office/powerpoint/2010/main" val="186183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8EEEB-DC56-F687-2D47-917375B0C3EC}"/>
              </a:ext>
            </a:extLst>
          </p:cNvPr>
          <p:cNvSpPr>
            <a:spLocks noGrp="1"/>
          </p:cNvSpPr>
          <p:nvPr>
            <p:ph type="title"/>
          </p:nvPr>
        </p:nvSpPr>
        <p:spPr>
          <a:xfrm>
            <a:off x="838200" y="365125"/>
            <a:ext cx="10515600" cy="990709"/>
          </a:xfrm>
        </p:spPr>
        <p:txBody>
          <a:bodyPr>
            <a:normAutofit fontScale="90000"/>
          </a:bodyPr>
          <a:lstStyle/>
          <a:p>
            <a:r>
              <a:rPr lang="tr-TR" sz="40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1.Liderlik ve Kalite Gelişmeye Açık Yan</a:t>
            </a:r>
            <a:br>
              <a:rPr lang="tr-TR" sz="4000" dirty="0">
                <a:effectLst/>
                <a:latin typeface="Calibri" panose="020F0502020204030204" pitchFamily="34" charset="0"/>
                <a:ea typeface="Calibri" panose="020F0502020204030204" pitchFamily="34" charset="0"/>
                <a:cs typeface="Times New Roman" panose="02020603050405020304" pitchFamily="18" charset="0"/>
              </a:rPr>
            </a:br>
            <a:r>
              <a:rPr lang="tr-TR" sz="4000" dirty="0"/>
              <a:t>için aşağıdaki formatta eylem planı; Bir ay, 2 ay, 6 aylık dönemlerde</a:t>
            </a:r>
            <a:endParaRPr lang="tr-TR" sz="2000" i="1" dirty="0"/>
          </a:p>
        </p:txBody>
      </p:sp>
      <p:graphicFrame>
        <p:nvGraphicFramePr>
          <p:cNvPr id="4" name="Table 3">
            <a:extLst>
              <a:ext uri="{FF2B5EF4-FFF2-40B4-BE49-F238E27FC236}">
                <a16:creationId xmlns:a16="http://schemas.microsoft.com/office/drawing/2014/main" id="{656E1930-2CB4-22A1-BC92-350F5733AC5E}"/>
              </a:ext>
            </a:extLst>
          </p:cNvPr>
          <p:cNvGraphicFramePr>
            <a:graphicFrameLocks noGrp="1"/>
          </p:cNvGraphicFramePr>
          <p:nvPr>
            <p:extLst>
              <p:ext uri="{D42A27DB-BD31-4B8C-83A1-F6EECF244321}">
                <p14:modId xmlns:p14="http://schemas.microsoft.com/office/powerpoint/2010/main" val="2676732122"/>
              </p:ext>
            </p:extLst>
          </p:nvPr>
        </p:nvGraphicFramePr>
        <p:xfrm>
          <a:off x="311310" y="1690688"/>
          <a:ext cx="11569380" cy="5164711"/>
        </p:xfrm>
        <a:graphic>
          <a:graphicData uri="http://schemas.openxmlformats.org/drawingml/2006/table">
            <a:tbl>
              <a:tblPr/>
              <a:tblGrid>
                <a:gridCol w="1837457">
                  <a:extLst>
                    <a:ext uri="{9D8B030D-6E8A-4147-A177-3AD203B41FA5}">
                      <a16:colId xmlns:a16="http://schemas.microsoft.com/office/drawing/2014/main" val="1152585021"/>
                    </a:ext>
                  </a:extLst>
                </a:gridCol>
                <a:gridCol w="2479785">
                  <a:extLst>
                    <a:ext uri="{9D8B030D-6E8A-4147-A177-3AD203B41FA5}">
                      <a16:colId xmlns:a16="http://schemas.microsoft.com/office/drawing/2014/main" val="2935394949"/>
                    </a:ext>
                  </a:extLst>
                </a:gridCol>
                <a:gridCol w="2390315">
                  <a:extLst>
                    <a:ext uri="{9D8B030D-6E8A-4147-A177-3AD203B41FA5}">
                      <a16:colId xmlns:a16="http://schemas.microsoft.com/office/drawing/2014/main" val="527160570"/>
                    </a:ext>
                  </a:extLst>
                </a:gridCol>
                <a:gridCol w="1353083">
                  <a:extLst>
                    <a:ext uri="{9D8B030D-6E8A-4147-A177-3AD203B41FA5}">
                      <a16:colId xmlns:a16="http://schemas.microsoft.com/office/drawing/2014/main" val="3409908285"/>
                    </a:ext>
                  </a:extLst>
                </a:gridCol>
                <a:gridCol w="1403337">
                  <a:extLst>
                    <a:ext uri="{9D8B030D-6E8A-4147-A177-3AD203B41FA5}">
                      <a16:colId xmlns:a16="http://schemas.microsoft.com/office/drawing/2014/main" val="542988819"/>
                    </a:ext>
                  </a:extLst>
                </a:gridCol>
                <a:gridCol w="2105403">
                  <a:extLst>
                    <a:ext uri="{9D8B030D-6E8A-4147-A177-3AD203B41FA5}">
                      <a16:colId xmlns:a16="http://schemas.microsoft.com/office/drawing/2014/main" val="1944402723"/>
                    </a:ext>
                  </a:extLst>
                </a:gridCol>
              </a:tblGrid>
              <a:tr h="862871">
                <a:tc>
                  <a:txBody>
                    <a:bodyPr/>
                    <a:lstStyle/>
                    <a:p>
                      <a:pPr>
                        <a:lnSpc>
                          <a:spcPct val="106000"/>
                        </a:lnSpc>
                        <a:spcAft>
                          <a:spcPts val="800"/>
                        </a:spcAft>
                      </a:pPr>
                      <a:r>
                        <a:rPr lang="tr-TR" sz="14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Liderlik ve Kalite Gelişmeye Açık Yan</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6000"/>
                        </a:lnSpc>
                        <a:spcAft>
                          <a:spcPts val="800"/>
                        </a:spcAft>
                      </a:pPr>
                      <a:r>
                        <a:rPr lang="tr-TR" sz="1400" b="1" i="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Zayıf Yanı / uygulamayı İyileştirmek için yapılması planlanan eylemler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6000"/>
                        </a:lnSpc>
                        <a:spcAft>
                          <a:spcPts val="800"/>
                        </a:spcAft>
                      </a:pPr>
                      <a:r>
                        <a:rPr lang="tr-TR" sz="1400" b="1" i="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Eylemi gerçekleştirecek ve takip edecek sorumlular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6000"/>
                        </a:lnSpc>
                        <a:spcAft>
                          <a:spcPts val="800"/>
                        </a:spcAft>
                      </a:pPr>
                      <a:r>
                        <a:rPr lang="tr-TR" sz="1400" b="1" i="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İlk Kontrol Tarihi ve Kontrol/Takip Süreleri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118745">
                        <a:lnSpc>
                          <a:spcPct val="106000"/>
                        </a:lnSpc>
                        <a:spcAft>
                          <a:spcPts val="800"/>
                        </a:spcAft>
                      </a:pPr>
                      <a:r>
                        <a:rPr lang="tr-TR" sz="1400" b="1" i="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Tahmini Bitiş Süresi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118745">
                        <a:lnSpc>
                          <a:spcPct val="106000"/>
                        </a:lnSpc>
                        <a:spcAft>
                          <a:spcPts val="800"/>
                        </a:spcAft>
                      </a:pPr>
                      <a:r>
                        <a:rPr lang="tr-TR" sz="14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Devamındaki aksiyon ya da ek açıklama</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913655922"/>
                  </a:ext>
                </a:extLst>
              </a:tr>
              <a:tr h="1395955">
                <a:tc rowSpan="3">
                  <a:txBody>
                    <a:bodyPr/>
                    <a:lstStyle/>
                    <a:p>
                      <a:pPr>
                        <a:lnSpc>
                          <a:spcPct val="106000"/>
                        </a:lnSpc>
                        <a:spcAft>
                          <a:spcPts val="800"/>
                        </a:spcAft>
                      </a:pPr>
                      <a:r>
                        <a:rPr lang="tr-TR" sz="12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2022 Öz-Akran değerlendirmeden çıkan GA-1</a:t>
                      </a:r>
                    </a:p>
                    <a:p>
                      <a:pPr algn="l"/>
                      <a:r>
                        <a:rPr lang="tr-TR" sz="1200" i="0" u="none" strike="noStrike" baseline="0" dirty="0">
                          <a:latin typeface="TimesNewRomanBold"/>
                        </a:rPr>
                        <a:t>Enstitü web sayfasının güncellenmesi; yabancı uyruklu ve engelli öğrenciler için ulaşılabilir/yararlanılabilir duruma getirilmesi</a:t>
                      </a: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tr-TR" sz="1200" i="1" dirty="0">
                          <a:effectLst/>
                          <a:latin typeface="Calibri" panose="020F0502020204030204" pitchFamily="34" charset="0"/>
                          <a:ea typeface="Times New Roman" panose="02020603050405020304" pitchFamily="18" charset="0"/>
                          <a:cs typeface="Calibri" panose="020F0502020204030204" pitchFamily="34" charset="0"/>
                        </a:rPr>
                        <a:t>Eylem-1 Birim web sitesine düzenlenecek/eklenecek bilgilerin belirlenmesi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tr-TR" sz="1200" i="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Sorumlu-1; Enstitü Müdürü, Enstitü Sekreteri, Birim Yönetim Komisyonu</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tr-TR" sz="1200" b="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01.08.2022</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8745">
                        <a:lnSpc>
                          <a:spcPct val="106000"/>
                        </a:lnSpc>
                        <a:spcAft>
                          <a:spcPts val="800"/>
                        </a:spcAft>
                      </a:pPr>
                      <a:r>
                        <a:rPr lang="tr-TR" sz="1200" b="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05.10.2022</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8745">
                        <a:lnSpc>
                          <a:spcPct val="106000"/>
                        </a:lnSpc>
                        <a:spcAft>
                          <a:spcPts val="800"/>
                        </a:spcAft>
                      </a:pPr>
                      <a:r>
                        <a:rPr lang="tr-TR" sz="1200" b="0" i="1" kern="1200" dirty="0">
                          <a:solidFill>
                            <a:srgbClr val="000000"/>
                          </a:solidFill>
                          <a:effectLst/>
                          <a:latin typeface="+mn-lt"/>
                          <a:ea typeface="Calibri" panose="020F0502020204030204" pitchFamily="34" charset="0"/>
                          <a:cs typeface="Times New Roman" panose="02020603050405020304" pitchFamily="18" charset="0"/>
                        </a:rPr>
                        <a:t>Eylem-2, </a:t>
                      </a:r>
                    </a:p>
                    <a:p>
                      <a:pPr marR="118745">
                        <a:lnSpc>
                          <a:spcPct val="106000"/>
                        </a:lnSpc>
                        <a:spcAft>
                          <a:spcPts val="800"/>
                        </a:spcAft>
                      </a:pPr>
                      <a:r>
                        <a:rPr lang="tr-TR" sz="1200" b="0" i="1" kern="1200" dirty="0">
                          <a:solidFill>
                            <a:srgbClr val="000000"/>
                          </a:solidFill>
                          <a:effectLst/>
                          <a:latin typeface="+mn-lt"/>
                          <a:ea typeface="Calibri" panose="020F0502020204030204" pitchFamily="34" charset="0"/>
                          <a:cs typeface="Times New Roman" panose="02020603050405020304" pitchFamily="18" charset="0"/>
                        </a:rPr>
                        <a:t>Birim web sitesi için güncellenmesi gereken çoğu konu halihazırda belirlenmiş ve bunların internet sayfasında aktive edilmesi çalışmalarına (Eylem 2) başlanmıştır</a:t>
                      </a:r>
                      <a:endParaRPr lang="tr-TR" sz="1200" b="0" dirty="0">
                        <a:effectLst/>
                        <a:latin typeface="+mn-lt"/>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6778558"/>
                  </a:ext>
                </a:extLst>
              </a:tr>
              <a:tr h="560970">
                <a:tc vMerge="1">
                  <a:txBody>
                    <a:bodyPr/>
                    <a:lstStyle/>
                    <a:p>
                      <a:pPr>
                        <a:lnSpc>
                          <a:spcPct val="107000"/>
                        </a:lnSpc>
                      </a:pPr>
                      <a:endParaRPr lang="tr-TR" sz="1200" dirty="0">
                        <a:effectLst/>
                        <a:latin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i="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Eylem-2 Birim web sitesi için periyodik toplantılar yapılması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i="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Sorumlu-2; Enstitü Müdür Yardımcısı, Enstitü Sekreteri, Enstitü Web Sitesi Sorumlusu</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dirty="0">
                          <a:effectLst/>
                          <a:latin typeface="Arial" panose="020B0604020202020204" pitchFamily="34" charset="0"/>
                          <a:ea typeface="Times New Roman" panose="02020603050405020304" pitchFamily="18" charset="0"/>
                          <a:cs typeface="Times New Roman" panose="02020603050405020304" pitchFamily="18" charset="0"/>
                        </a:rPr>
                        <a:t>01.08.2022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dirty="0">
                          <a:effectLst/>
                          <a:latin typeface="Arial" panose="020B0604020202020204" pitchFamily="34" charset="0"/>
                          <a:ea typeface="Times New Roman" panose="02020603050405020304" pitchFamily="18" charset="0"/>
                          <a:cs typeface="Times New Roman" panose="02020603050405020304" pitchFamily="18" charset="0"/>
                        </a:rPr>
                        <a:t>30.10.2022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tr-TR" sz="1200" dirty="0">
                          <a:effectLst/>
                          <a:latin typeface="Calibri" panose="020F0502020204030204" pitchFamily="34" charset="0"/>
                          <a:cs typeface="Times New Roman" panose="02020603050405020304" pitchFamily="18" charset="0"/>
                        </a:rPr>
                        <a:t>Eylem 3</a:t>
                      </a: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4062578"/>
                  </a:ext>
                </a:extLst>
              </a:tr>
              <a:tr h="560970">
                <a:tc vMerge="1">
                  <a:txBody>
                    <a:bodyPr/>
                    <a:lstStyle/>
                    <a:p>
                      <a:pPr>
                        <a:lnSpc>
                          <a:spcPct val="107000"/>
                        </a:lnSpc>
                      </a:pPr>
                      <a:endParaRPr lang="tr-TR" sz="1200" dirty="0">
                        <a:effectLst/>
                        <a:latin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i="1" dirty="0">
                          <a:effectLst/>
                          <a:latin typeface="Calibri" panose="020F0502020204030204" pitchFamily="34" charset="0"/>
                          <a:ea typeface="Times New Roman" panose="02020603050405020304" pitchFamily="18" charset="0"/>
                          <a:cs typeface="Calibri" panose="020F0502020204030204" pitchFamily="34" charset="0"/>
                        </a:rPr>
                        <a:t>Eylem-3 Birim web sitesinin İngilizce olarak ulaşılabilir olması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i="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Sorumlu-3; Enstitü Müdürü, Enstitü Müdür Yardımcısı, Enstitü Sekreteri, Enstitü Web Sitesi Sorumlusu</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dirty="0">
                          <a:effectLst/>
                          <a:latin typeface="Arial" panose="020B0604020202020204" pitchFamily="34" charset="0"/>
                          <a:ea typeface="Times New Roman" panose="02020603050405020304" pitchFamily="18" charset="0"/>
                          <a:cs typeface="Times New Roman" panose="02020603050405020304" pitchFamily="18" charset="0"/>
                        </a:rPr>
                        <a:t>30.10.2022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dirty="0">
                          <a:effectLst/>
                          <a:latin typeface="Arial" panose="020B0604020202020204" pitchFamily="34" charset="0"/>
                          <a:ea typeface="Times New Roman" panose="02020603050405020304" pitchFamily="18" charset="0"/>
                          <a:cs typeface="Times New Roman" panose="02020603050405020304" pitchFamily="18" charset="0"/>
                        </a:rPr>
                        <a:t>30.12.2022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tr-TR" sz="1200" dirty="0">
                        <a:effectLst/>
                        <a:latin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471521"/>
                  </a:ext>
                </a:extLst>
              </a:tr>
              <a:tr h="1634147">
                <a:tc>
                  <a:txBody>
                    <a:bodyPr/>
                    <a:lstStyle/>
                    <a:p>
                      <a:pPr>
                        <a:lnSpc>
                          <a:spcPct val="107000"/>
                        </a:lnSpc>
                        <a:spcAft>
                          <a:spcPts val="800"/>
                        </a:spcAft>
                      </a:pPr>
                      <a:r>
                        <a:rPr lang="tr-TR" sz="12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GA-2</a:t>
                      </a:r>
                    </a:p>
                    <a:p>
                      <a:pPr marL="0" marR="0" lvl="0" indent="0" algn="l" defTabSz="914400" rtl="0" eaLnBrk="1" fontAlgn="auto" latinLnBrk="0" hangingPunct="1">
                        <a:lnSpc>
                          <a:spcPct val="107000"/>
                        </a:lnSpc>
                        <a:spcBef>
                          <a:spcPts val="0"/>
                        </a:spcBef>
                        <a:spcAft>
                          <a:spcPts val="800"/>
                        </a:spcAft>
                        <a:buClrTx/>
                        <a:buSzTx/>
                        <a:buFontTx/>
                        <a:buNone/>
                        <a:tabLst/>
                        <a:defRPr/>
                      </a:pPr>
                      <a:r>
                        <a:rPr lang="tr-TR" sz="1200" i="0" u="none" strike="noStrike" baseline="0" dirty="0">
                          <a:latin typeface="TimesNewRomanBold"/>
                        </a:rPr>
                        <a:t>Enstitünün paydaşları bilgilendirme ve ulaşma konusunda sosyal medyanın (</a:t>
                      </a:r>
                      <a:r>
                        <a:rPr lang="tr-TR" sz="1200" dirty="0">
                          <a:latin typeface="TimesNewRomanBold"/>
                        </a:rPr>
                        <a:t>Y</a:t>
                      </a:r>
                      <a:r>
                        <a:rPr lang="tr-TR" sz="1200" i="0" u="none" strike="noStrike" baseline="0" dirty="0">
                          <a:latin typeface="TimesNewRomanBold"/>
                        </a:rPr>
                        <a:t>outube, Twitter, vb.) kullanılması</a:t>
                      </a:r>
                    </a:p>
                    <a:p>
                      <a:pPr>
                        <a:lnSpc>
                          <a:spcPct val="107000"/>
                        </a:lnSpc>
                        <a:spcAft>
                          <a:spcPts val="800"/>
                        </a:spcAft>
                      </a:pPr>
                      <a:r>
                        <a:rPr lang="tr-TR" sz="1200" dirty="0">
                          <a:effectLst/>
                          <a:latin typeface="Arial" panose="020B0604020202020204" pitchFamily="34" charset="0"/>
                          <a:cs typeface="Times New Roman" panose="02020603050405020304" pitchFamily="18" charset="0"/>
                        </a:rPr>
                        <a:t> </a:t>
                      </a:r>
                      <a:endParaRPr lang="tr-TR" sz="1200" dirty="0">
                        <a:effectLst/>
                        <a:latin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tr-TR" sz="1200" i="1" dirty="0">
                          <a:effectLst/>
                          <a:latin typeface="Calibri" panose="020F0502020204030204" pitchFamily="34" charset="0"/>
                          <a:ea typeface="Times New Roman" panose="02020603050405020304" pitchFamily="18" charset="0"/>
                          <a:cs typeface="Calibri" panose="020F0502020204030204" pitchFamily="34" charset="0"/>
                        </a:rPr>
                        <a:t>Eylem-1 Sosyal medya kanalının hazırlanması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tr-TR" sz="1200" i="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Sorumlu-1, Enstitü Müdürü, Enstitü Sekreteri, Birim Yönetim Komisyonu, Enstitü Web Sitesi Sorumlusu</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dirty="0">
                          <a:effectLst/>
                          <a:latin typeface="Arial" panose="020B0604020202020204" pitchFamily="34" charset="0"/>
                          <a:ea typeface="Times New Roman" panose="02020603050405020304" pitchFamily="18" charset="0"/>
                          <a:cs typeface="Times New Roman" panose="02020603050405020304" pitchFamily="18" charset="0"/>
                        </a:rPr>
                        <a:t>05.09.2022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dirty="0">
                          <a:effectLst/>
                          <a:latin typeface="Arial" panose="020B0604020202020204" pitchFamily="34" charset="0"/>
                          <a:ea typeface="Times New Roman" panose="02020603050405020304" pitchFamily="18" charset="0"/>
                          <a:cs typeface="Times New Roman" panose="02020603050405020304" pitchFamily="18" charset="0"/>
                        </a:rPr>
                        <a:t>05.03.2023</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0631167"/>
                  </a:ext>
                </a:extLst>
              </a:tr>
            </a:tbl>
          </a:graphicData>
        </a:graphic>
      </p:graphicFrame>
    </p:spTree>
    <p:extLst>
      <p:ext uri="{BB962C8B-B14F-4D97-AF65-F5344CB8AC3E}">
        <p14:creationId xmlns:p14="http://schemas.microsoft.com/office/powerpoint/2010/main" val="4393366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8EEEB-DC56-F687-2D47-917375B0C3EC}"/>
              </a:ext>
            </a:extLst>
          </p:cNvPr>
          <p:cNvSpPr>
            <a:spLocks noGrp="1"/>
          </p:cNvSpPr>
          <p:nvPr>
            <p:ph type="title"/>
          </p:nvPr>
        </p:nvSpPr>
        <p:spPr>
          <a:xfrm>
            <a:off x="838200" y="365125"/>
            <a:ext cx="10515600" cy="990709"/>
          </a:xfrm>
        </p:spPr>
        <p:txBody>
          <a:bodyPr>
            <a:normAutofit/>
          </a:bodyPr>
          <a:lstStyle/>
          <a:p>
            <a:r>
              <a:rPr lang="tr-TR" sz="40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1.Liderlik ve Kalite Gelişmeye Açık Yan</a:t>
            </a:r>
            <a:br>
              <a:rPr lang="tr-TR" sz="4000" dirty="0">
                <a:effectLst/>
                <a:latin typeface="Calibri" panose="020F0502020204030204" pitchFamily="34" charset="0"/>
                <a:ea typeface="Calibri" panose="020F0502020204030204" pitchFamily="34" charset="0"/>
                <a:cs typeface="Times New Roman" panose="02020603050405020304" pitchFamily="18" charset="0"/>
              </a:rPr>
            </a:br>
            <a:endParaRPr lang="tr-TR" sz="2000" i="1" dirty="0"/>
          </a:p>
        </p:txBody>
      </p:sp>
      <p:graphicFrame>
        <p:nvGraphicFramePr>
          <p:cNvPr id="4" name="Table 3">
            <a:extLst>
              <a:ext uri="{FF2B5EF4-FFF2-40B4-BE49-F238E27FC236}">
                <a16:creationId xmlns:a16="http://schemas.microsoft.com/office/drawing/2014/main" id="{656E1930-2CB4-22A1-BC92-350F5733AC5E}"/>
              </a:ext>
            </a:extLst>
          </p:cNvPr>
          <p:cNvGraphicFramePr>
            <a:graphicFrameLocks noGrp="1"/>
          </p:cNvGraphicFramePr>
          <p:nvPr>
            <p:extLst>
              <p:ext uri="{D42A27DB-BD31-4B8C-83A1-F6EECF244321}">
                <p14:modId xmlns:p14="http://schemas.microsoft.com/office/powerpoint/2010/main" val="3685656115"/>
              </p:ext>
            </p:extLst>
          </p:nvPr>
        </p:nvGraphicFramePr>
        <p:xfrm>
          <a:off x="311310" y="1092200"/>
          <a:ext cx="11569380" cy="5651274"/>
        </p:xfrm>
        <a:graphic>
          <a:graphicData uri="http://schemas.openxmlformats.org/drawingml/2006/table">
            <a:tbl>
              <a:tblPr/>
              <a:tblGrid>
                <a:gridCol w="1837457">
                  <a:extLst>
                    <a:ext uri="{9D8B030D-6E8A-4147-A177-3AD203B41FA5}">
                      <a16:colId xmlns:a16="http://schemas.microsoft.com/office/drawing/2014/main" val="1152585021"/>
                    </a:ext>
                  </a:extLst>
                </a:gridCol>
                <a:gridCol w="2479785">
                  <a:extLst>
                    <a:ext uri="{9D8B030D-6E8A-4147-A177-3AD203B41FA5}">
                      <a16:colId xmlns:a16="http://schemas.microsoft.com/office/drawing/2014/main" val="2935394949"/>
                    </a:ext>
                  </a:extLst>
                </a:gridCol>
                <a:gridCol w="2390315">
                  <a:extLst>
                    <a:ext uri="{9D8B030D-6E8A-4147-A177-3AD203B41FA5}">
                      <a16:colId xmlns:a16="http://schemas.microsoft.com/office/drawing/2014/main" val="527160570"/>
                    </a:ext>
                  </a:extLst>
                </a:gridCol>
                <a:gridCol w="1353083">
                  <a:extLst>
                    <a:ext uri="{9D8B030D-6E8A-4147-A177-3AD203B41FA5}">
                      <a16:colId xmlns:a16="http://schemas.microsoft.com/office/drawing/2014/main" val="3409908285"/>
                    </a:ext>
                  </a:extLst>
                </a:gridCol>
                <a:gridCol w="1403337">
                  <a:extLst>
                    <a:ext uri="{9D8B030D-6E8A-4147-A177-3AD203B41FA5}">
                      <a16:colId xmlns:a16="http://schemas.microsoft.com/office/drawing/2014/main" val="542988819"/>
                    </a:ext>
                  </a:extLst>
                </a:gridCol>
                <a:gridCol w="2105403">
                  <a:extLst>
                    <a:ext uri="{9D8B030D-6E8A-4147-A177-3AD203B41FA5}">
                      <a16:colId xmlns:a16="http://schemas.microsoft.com/office/drawing/2014/main" val="1944402723"/>
                    </a:ext>
                  </a:extLst>
                </a:gridCol>
              </a:tblGrid>
              <a:tr h="834314">
                <a:tc>
                  <a:txBody>
                    <a:bodyPr/>
                    <a:lstStyle/>
                    <a:p>
                      <a:pPr>
                        <a:lnSpc>
                          <a:spcPct val="106000"/>
                        </a:lnSpc>
                        <a:spcAft>
                          <a:spcPts val="800"/>
                        </a:spcAft>
                      </a:pPr>
                      <a:r>
                        <a:rPr lang="tr-TR" sz="14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Liderlik ve Kalite Gelişmeye Açık Yan</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6000"/>
                        </a:lnSpc>
                        <a:spcAft>
                          <a:spcPts val="800"/>
                        </a:spcAft>
                      </a:pPr>
                      <a:r>
                        <a:rPr lang="tr-TR" sz="1400" b="1" i="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Zayıf Yanı / uygulamayı İyileştirmek için yapılması planlanan eylemler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6000"/>
                        </a:lnSpc>
                        <a:spcAft>
                          <a:spcPts val="800"/>
                        </a:spcAft>
                      </a:pPr>
                      <a:r>
                        <a:rPr lang="tr-TR" sz="1400" b="1" i="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Eylemi gerçekleştirecek ve takip edecek sorumlular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06000"/>
                        </a:lnSpc>
                        <a:spcAft>
                          <a:spcPts val="800"/>
                        </a:spcAft>
                      </a:pPr>
                      <a:r>
                        <a:rPr lang="tr-TR" sz="1400" b="1" i="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İlk Kontrol Tarihi ve Kontrol/Takip Süreleri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118745">
                        <a:lnSpc>
                          <a:spcPct val="106000"/>
                        </a:lnSpc>
                        <a:spcAft>
                          <a:spcPts val="800"/>
                        </a:spcAft>
                      </a:pPr>
                      <a:r>
                        <a:rPr lang="tr-TR" sz="1400" b="1" i="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Tahmini Bitiş Süresi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118745">
                        <a:lnSpc>
                          <a:spcPct val="106000"/>
                        </a:lnSpc>
                        <a:spcAft>
                          <a:spcPts val="800"/>
                        </a:spcAft>
                      </a:pPr>
                      <a:r>
                        <a:rPr lang="tr-TR" sz="14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Devamındaki aksiyon ya da ek açıklama</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913655922"/>
                  </a:ext>
                </a:extLst>
              </a:tr>
              <a:tr h="1226041">
                <a:tc rowSpan="2">
                  <a:txBody>
                    <a:bodyPr/>
                    <a:lstStyle/>
                    <a:p>
                      <a:pPr>
                        <a:lnSpc>
                          <a:spcPct val="106000"/>
                        </a:lnSpc>
                        <a:spcAft>
                          <a:spcPts val="800"/>
                        </a:spcAft>
                      </a:pPr>
                      <a:r>
                        <a:rPr lang="tr-TR" sz="12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GA-3</a:t>
                      </a:r>
                    </a:p>
                    <a:p>
                      <a:pPr algn="l"/>
                      <a:r>
                        <a:rPr lang="tr-TR" sz="1200" i="0" u="none" strike="noStrike" baseline="0" dirty="0">
                          <a:latin typeface="TimesNewRomanBold"/>
                        </a:rPr>
                        <a:t>Enstitü biriminin hazırlanan kalite politikası ve bu politika çerçevesinde birim stratejik plan çerçevesinin tamamlanarak paydaşlara sunulması</a:t>
                      </a: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tr-TR" sz="1200" i="1" dirty="0">
                          <a:effectLst/>
                          <a:latin typeface="Calibri" panose="020F0502020204030204" pitchFamily="34" charset="0"/>
                          <a:ea typeface="Times New Roman" panose="02020603050405020304" pitchFamily="18" charset="0"/>
                          <a:cs typeface="Calibri" panose="020F0502020204030204" pitchFamily="34" charset="0"/>
                        </a:rPr>
                        <a:t>Eylem-1 Birim kalite politikasının ve stratejik plan çerçevesinin tamamlanması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tr-TR" sz="1200" i="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Sorumlu-1; Enstitü Müdürü, Birim Yönetim Komisyonu</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tr-TR" sz="1200" b="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01.08.2022</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8745">
                        <a:lnSpc>
                          <a:spcPct val="106000"/>
                        </a:lnSpc>
                        <a:spcAft>
                          <a:spcPts val="800"/>
                        </a:spcAft>
                      </a:pPr>
                      <a:r>
                        <a:rPr lang="tr-TR" sz="1200" b="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05.10.2022</a:t>
                      </a:r>
                      <a:endParaRPr lang="tr-TR"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R="118745">
                        <a:lnSpc>
                          <a:spcPct val="106000"/>
                        </a:lnSpc>
                        <a:spcAft>
                          <a:spcPts val="800"/>
                        </a:spcAft>
                      </a:pPr>
                      <a:r>
                        <a:rPr lang="tr-TR" sz="1200" b="0" i="1" kern="1200" dirty="0">
                          <a:solidFill>
                            <a:srgbClr val="000000"/>
                          </a:solidFill>
                          <a:effectLst/>
                          <a:latin typeface="+mn-lt"/>
                          <a:ea typeface="Calibri" panose="020F0502020204030204" pitchFamily="34" charset="0"/>
                          <a:cs typeface="Times New Roman" panose="02020603050405020304" pitchFamily="18" charset="0"/>
                        </a:rPr>
                        <a:t>Eylem-2, </a:t>
                      </a:r>
                    </a:p>
                    <a:p>
                      <a:pPr marR="118745">
                        <a:lnSpc>
                          <a:spcPct val="106000"/>
                        </a:lnSpc>
                        <a:spcAft>
                          <a:spcPts val="800"/>
                        </a:spcAft>
                      </a:pPr>
                      <a:r>
                        <a:rPr lang="tr-TR" sz="1200" b="0" i="0" u="none" strike="noStrike" kern="1200" baseline="0" dirty="0">
                          <a:solidFill>
                            <a:schemeClr val="tx1"/>
                          </a:solidFill>
                          <a:latin typeface="+mn-lt"/>
                          <a:ea typeface="+mn-ea"/>
                          <a:cs typeface="+mn-cs"/>
                        </a:rPr>
                        <a:t>Şemsiye biçiminde şekillendirilmiş misyon, vizyon, kalite politikası, amaç ve hedefler ve bunların değerlendirmelerine yönelik oluşturulmuş performans göstergelerini içeren </a:t>
                      </a:r>
                      <a:r>
                        <a:rPr lang="tr-TR" sz="1200" b="0" i="1" kern="1200" dirty="0">
                          <a:solidFill>
                            <a:srgbClr val="000000"/>
                          </a:solidFill>
                          <a:effectLst/>
                          <a:latin typeface="+mn-lt"/>
                          <a:ea typeface="Calibri" panose="020F0502020204030204" pitchFamily="34" charset="0"/>
                          <a:cs typeface="Times New Roman" panose="02020603050405020304" pitchFamily="18" charset="0"/>
                        </a:rPr>
                        <a:t>stratejik plan çerçeve taslağı hazırlanmış olup paydaşlara sunulmaya başlanmıştır</a:t>
                      </a:r>
                      <a:endParaRPr lang="tr-TR" sz="1200" b="0" dirty="0">
                        <a:effectLst/>
                        <a:latin typeface="+mn-lt"/>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6778558"/>
                  </a:ext>
                </a:extLst>
              </a:tr>
              <a:tr h="841699">
                <a:tc vMerge="1">
                  <a:txBody>
                    <a:bodyPr/>
                    <a:lstStyle/>
                    <a:p>
                      <a:pPr>
                        <a:lnSpc>
                          <a:spcPct val="107000"/>
                        </a:lnSpc>
                      </a:pPr>
                      <a:endParaRPr lang="tr-TR" sz="1200" dirty="0">
                        <a:effectLst/>
                        <a:latin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i="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Eylem-2 </a:t>
                      </a:r>
                      <a:r>
                        <a:rPr lang="tr-TR" sz="1200" i="1" dirty="0">
                          <a:effectLst/>
                          <a:latin typeface="Calibri" panose="020F0502020204030204" pitchFamily="34" charset="0"/>
                          <a:ea typeface="Times New Roman" panose="02020603050405020304" pitchFamily="18" charset="0"/>
                          <a:cs typeface="Calibri" panose="020F0502020204030204" pitchFamily="34" charset="0"/>
                        </a:rPr>
                        <a:t>Birim kalite politikasının ve stratejik plan çerçevesinin paydaşlara sunulması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i="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Sorumlu-2; Enstitü Müdür Yardımcısı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dirty="0">
                          <a:effectLst/>
                          <a:latin typeface="Arial" panose="020B0604020202020204" pitchFamily="34" charset="0"/>
                          <a:ea typeface="Times New Roman" panose="02020603050405020304" pitchFamily="18" charset="0"/>
                          <a:cs typeface="Times New Roman" panose="02020603050405020304" pitchFamily="18" charset="0"/>
                        </a:rPr>
                        <a:t>01.09.2022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dirty="0">
                          <a:effectLst/>
                          <a:latin typeface="Arial" panose="020B0604020202020204" pitchFamily="34" charset="0"/>
                          <a:ea typeface="Times New Roman" panose="02020603050405020304" pitchFamily="18" charset="0"/>
                          <a:cs typeface="Times New Roman" panose="02020603050405020304" pitchFamily="18" charset="0"/>
                        </a:rPr>
                        <a:t>01.10.2022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07000"/>
                        </a:lnSpc>
                      </a:pPr>
                      <a:endParaRPr lang="tr-TR" sz="1200" dirty="0">
                        <a:effectLst/>
                        <a:latin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4062578"/>
                  </a:ext>
                </a:extLst>
              </a:tr>
              <a:tr h="962131">
                <a:tc>
                  <a:txBody>
                    <a:bodyPr/>
                    <a:lstStyle/>
                    <a:p>
                      <a:pPr>
                        <a:lnSpc>
                          <a:spcPct val="107000"/>
                        </a:lnSpc>
                        <a:spcAft>
                          <a:spcPts val="800"/>
                        </a:spcAft>
                      </a:pPr>
                      <a:r>
                        <a:rPr lang="tr-TR" sz="12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GA-4</a:t>
                      </a:r>
                    </a:p>
                    <a:p>
                      <a:pPr algn="l"/>
                      <a:r>
                        <a:rPr lang="tr-TR" sz="1200" i="0" u="none" strike="noStrike" baseline="0" dirty="0">
                          <a:latin typeface="TimesNewRomanBold"/>
                        </a:rPr>
                        <a:t>Enstitüye ait birim paydaş danışma kurulu oluşturulması</a:t>
                      </a:r>
                    </a:p>
                    <a:p>
                      <a:pPr>
                        <a:lnSpc>
                          <a:spcPct val="107000"/>
                        </a:lnSpc>
                        <a:spcAft>
                          <a:spcPts val="800"/>
                        </a:spcAft>
                      </a:pPr>
                      <a:r>
                        <a:rPr lang="tr-TR" sz="1200" dirty="0">
                          <a:effectLst/>
                          <a:latin typeface="Arial" panose="020B0604020202020204" pitchFamily="34" charset="0"/>
                          <a:cs typeface="Times New Roman" panose="02020603050405020304" pitchFamily="18" charset="0"/>
                        </a:rPr>
                        <a:t> </a:t>
                      </a:r>
                      <a:endParaRPr lang="tr-TR" sz="1200" dirty="0">
                        <a:effectLst/>
                        <a:latin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tr-TR" sz="1200" i="1" dirty="0">
                          <a:effectLst/>
                          <a:latin typeface="Calibri" panose="020F0502020204030204" pitchFamily="34" charset="0"/>
                          <a:ea typeface="Times New Roman" panose="02020603050405020304" pitchFamily="18" charset="0"/>
                          <a:cs typeface="Calibri" panose="020F0502020204030204" pitchFamily="34" charset="0"/>
                        </a:rPr>
                        <a:t>Eylem-1 Birim paydaş danışma kurulunun oluşturulması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tr-TR" sz="1200" i="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Sorumlu-1, Enstitü Müdürü, Birim Yönetim Komisyonu</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dirty="0">
                          <a:effectLst/>
                          <a:latin typeface="Arial" panose="020B0604020202020204" pitchFamily="34" charset="0"/>
                          <a:ea typeface="Times New Roman" panose="02020603050405020304" pitchFamily="18" charset="0"/>
                          <a:cs typeface="Times New Roman" panose="02020603050405020304" pitchFamily="18" charset="0"/>
                        </a:rPr>
                        <a:t>05.09.2022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a:effectLst/>
                          <a:latin typeface="Arial" panose="020B0604020202020204" pitchFamily="34" charset="0"/>
                          <a:ea typeface="Times New Roman" panose="02020603050405020304" pitchFamily="18" charset="0"/>
                          <a:cs typeface="Times New Roman" panose="02020603050405020304" pitchFamily="18" charset="0"/>
                        </a:rPr>
                        <a:t>05.11.2022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0631167"/>
                  </a:ext>
                </a:extLst>
              </a:tr>
              <a:tr h="1368216">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tr-TR" sz="12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GA-5</a:t>
                      </a:r>
                    </a:p>
                    <a:p>
                      <a:pPr marL="0" marR="0" lvl="0" indent="0" algn="l" defTabSz="914400" rtl="0" eaLnBrk="1" fontAlgn="auto" latinLnBrk="0" hangingPunct="1">
                        <a:lnSpc>
                          <a:spcPct val="107000"/>
                        </a:lnSpc>
                        <a:spcBef>
                          <a:spcPts val="0"/>
                        </a:spcBef>
                        <a:spcAft>
                          <a:spcPts val="800"/>
                        </a:spcAft>
                        <a:buClrTx/>
                        <a:buSzTx/>
                        <a:buFontTx/>
                        <a:buNone/>
                        <a:tabLst/>
                        <a:defRPr/>
                      </a:pPr>
                      <a:r>
                        <a:rPr lang="tr-TR" sz="1200" i="0" u="none" strike="noStrike" baseline="0" dirty="0">
                          <a:latin typeface="TimesNewRomanBold"/>
                        </a:rPr>
                        <a:t>Enstitüye ait bina ve fiziksel olanaklarının ve çalışan sayılarının yetersiz olması</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tr-TR" sz="12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tr-TR" sz="1200" dirty="0">
                        <a:effectLst/>
                        <a:latin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tr-TR" sz="1200" i="1" dirty="0">
                          <a:effectLst/>
                          <a:latin typeface="Calibri" panose="020F0502020204030204" pitchFamily="34" charset="0"/>
                          <a:ea typeface="Times New Roman" panose="02020603050405020304" pitchFamily="18" charset="0"/>
                          <a:cs typeface="Calibri" panose="020F0502020204030204" pitchFamily="34" charset="0"/>
                        </a:rPr>
                        <a:t>Eylem-1 Birim yönetim komisyonunun ihtiyaç duyulan altyapı ve çalışan olanakları hakkında çalışma yapması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tr-TR" sz="1200" i="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Sorumlu-1, Enstitü Müdürü, Birim Yönetim Komisyonu</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dirty="0">
                          <a:effectLst/>
                          <a:latin typeface="Arial" panose="020B0604020202020204" pitchFamily="34" charset="0"/>
                          <a:ea typeface="Times New Roman" panose="02020603050405020304" pitchFamily="18" charset="0"/>
                          <a:cs typeface="Times New Roman" panose="02020603050405020304" pitchFamily="18" charset="0"/>
                        </a:rPr>
                        <a:t>05.09.2022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dirty="0">
                          <a:effectLst/>
                          <a:latin typeface="Arial" panose="020B0604020202020204" pitchFamily="34" charset="0"/>
                          <a:ea typeface="Times New Roman" panose="02020603050405020304" pitchFamily="18" charset="0"/>
                          <a:cs typeface="Times New Roman" panose="02020603050405020304" pitchFamily="18" charset="0"/>
                        </a:rPr>
                        <a:t>05.03.2022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6777968"/>
                  </a:ext>
                </a:extLst>
              </a:tr>
            </a:tbl>
          </a:graphicData>
        </a:graphic>
      </p:graphicFrame>
    </p:spTree>
    <p:extLst>
      <p:ext uri="{BB962C8B-B14F-4D97-AF65-F5344CB8AC3E}">
        <p14:creationId xmlns:p14="http://schemas.microsoft.com/office/powerpoint/2010/main" val="2796284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8EEEB-DC56-F687-2D47-917375B0C3EC}"/>
              </a:ext>
            </a:extLst>
          </p:cNvPr>
          <p:cNvSpPr>
            <a:spLocks noGrp="1"/>
          </p:cNvSpPr>
          <p:nvPr>
            <p:ph type="title"/>
          </p:nvPr>
        </p:nvSpPr>
        <p:spPr>
          <a:xfrm>
            <a:off x="136634" y="354614"/>
            <a:ext cx="12055366" cy="990709"/>
          </a:xfrm>
        </p:spPr>
        <p:txBody>
          <a:bodyPr>
            <a:normAutofit fontScale="90000"/>
          </a:bodyPr>
          <a:lstStyle/>
          <a:p>
            <a:r>
              <a:rPr lang="tr-TR" sz="40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Eğitim-Öğretim Gelişmeye Açık Yan </a:t>
            </a:r>
            <a:r>
              <a:rPr lang="tr-TR" sz="4000" dirty="0"/>
              <a:t>için aşağıdaki formatta eylem planı; Bir ay, 2 ay, 6 aylık dönemlerde</a:t>
            </a:r>
            <a:endParaRPr lang="tr-TR" dirty="0"/>
          </a:p>
        </p:txBody>
      </p:sp>
      <p:graphicFrame>
        <p:nvGraphicFramePr>
          <p:cNvPr id="4" name="Table 3">
            <a:extLst>
              <a:ext uri="{FF2B5EF4-FFF2-40B4-BE49-F238E27FC236}">
                <a16:creationId xmlns:a16="http://schemas.microsoft.com/office/drawing/2014/main" id="{656E1930-2CB4-22A1-BC92-350F5733AC5E}"/>
              </a:ext>
            </a:extLst>
          </p:cNvPr>
          <p:cNvGraphicFramePr>
            <a:graphicFrameLocks noGrp="1"/>
          </p:cNvGraphicFramePr>
          <p:nvPr>
            <p:extLst>
              <p:ext uri="{D42A27DB-BD31-4B8C-83A1-F6EECF244321}">
                <p14:modId xmlns:p14="http://schemas.microsoft.com/office/powerpoint/2010/main" val="2474107166"/>
              </p:ext>
            </p:extLst>
          </p:nvPr>
        </p:nvGraphicFramePr>
        <p:xfrm>
          <a:off x="311310" y="1690688"/>
          <a:ext cx="11569380" cy="2797664"/>
        </p:xfrm>
        <a:graphic>
          <a:graphicData uri="http://schemas.openxmlformats.org/drawingml/2006/table">
            <a:tbl>
              <a:tblPr/>
              <a:tblGrid>
                <a:gridCol w="1837457">
                  <a:extLst>
                    <a:ext uri="{9D8B030D-6E8A-4147-A177-3AD203B41FA5}">
                      <a16:colId xmlns:a16="http://schemas.microsoft.com/office/drawing/2014/main" val="1152585021"/>
                    </a:ext>
                  </a:extLst>
                </a:gridCol>
                <a:gridCol w="2479785">
                  <a:extLst>
                    <a:ext uri="{9D8B030D-6E8A-4147-A177-3AD203B41FA5}">
                      <a16:colId xmlns:a16="http://schemas.microsoft.com/office/drawing/2014/main" val="2935394949"/>
                    </a:ext>
                  </a:extLst>
                </a:gridCol>
                <a:gridCol w="1996965">
                  <a:extLst>
                    <a:ext uri="{9D8B030D-6E8A-4147-A177-3AD203B41FA5}">
                      <a16:colId xmlns:a16="http://schemas.microsoft.com/office/drawing/2014/main" val="527160570"/>
                    </a:ext>
                  </a:extLst>
                </a:gridCol>
                <a:gridCol w="1746433">
                  <a:extLst>
                    <a:ext uri="{9D8B030D-6E8A-4147-A177-3AD203B41FA5}">
                      <a16:colId xmlns:a16="http://schemas.microsoft.com/office/drawing/2014/main" val="3409908285"/>
                    </a:ext>
                  </a:extLst>
                </a:gridCol>
                <a:gridCol w="1403337">
                  <a:extLst>
                    <a:ext uri="{9D8B030D-6E8A-4147-A177-3AD203B41FA5}">
                      <a16:colId xmlns:a16="http://schemas.microsoft.com/office/drawing/2014/main" val="542988819"/>
                    </a:ext>
                  </a:extLst>
                </a:gridCol>
                <a:gridCol w="2105403">
                  <a:extLst>
                    <a:ext uri="{9D8B030D-6E8A-4147-A177-3AD203B41FA5}">
                      <a16:colId xmlns:a16="http://schemas.microsoft.com/office/drawing/2014/main" val="1944402723"/>
                    </a:ext>
                  </a:extLst>
                </a:gridCol>
              </a:tblGrid>
              <a:tr h="1050702">
                <a:tc>
                  <a:txBody>
                    <a:bodyPr/>
                    <a:lstStyle/>
                    <a:p>
                      <a:pPr>
                        <a:lnSpc>
                          <a:spcPct val="106000"/>
                        </a:lnSpc>
                        <a:spcAft>
                          <a:spcPts val="800"/>
                        </a:spcAft>
                      </a:pPr>
                      <a:r>
                        <a:rPr lang="tr-TR" sz="14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Eğitim-Öğretim Gelişmeye Açık Yan</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nSpc>
                          <a:spcPct val="106000"/>
                        </a:lnSpc>
                        <a:spcAft>
                          <a:spcPts val="800"/>
                        </a:spcAft>
                      </a:pPr>
                      <a:r>
                        <a:rPr lang="tr-TR" sz="1400" b="1" i="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Zayıf Yanı / uygulamayı İyileştirmek için yapılması planlanan eylemler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nSpc>
                          <a:spcPct val="106000"/>
                        </a:lnSpc>
                        <a:spcAft>
                          <a:spcPts val="800"/>
                        </a:spcAft>
                      </a:pPr>
                      <a:r>
                        <a:rPr lang="tr-TR" sz="1400" b="1" i="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Eylemi gerçekleştirecek ve takip edecek sorumlular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nSpc>
                          <a:spcPct val="106000"/>
                        </a:lnSpc>
                        <a:spcAft>
                          <a:spcPts val="800"/>
                        </a:spcAft>
                      </a:pPr>
                      <a:r>
                        <a:rPr lang="tr-TR" sz="1400" b="1" i="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İlk Kontrol Tarihi ve Kontrol/Takip Süreleri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R="118745">
                        <a:lnSpc>
                          <a:spcPct val="106000"/>
                        </a:lnSpc>
                        <a:spcAft>
                          <a:spcPts val="800"/>
                        </a:spcAft>
                      </a:pPr>
                      <a:r>
                        <a:rPr lang="tr-TR" sz="1400" b="1" i="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Tahmini Bitiş Süresi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R="118745">
                        <a:lnSpc>
                          <a:spcPct val="106000"/>
                        </a:lnSpc>
                        <a:spcAft>
                          <a:spcPts val="800"/>
                        </a:spcAft>
                      </a:pPr>
                      <a:r>
                        <a:rPr lang="tr-TR" sz="14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Devamındaki aksiyon ya da ek açıklama</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913655922"/>
                  </a:ext>
                </a:extLst>
              </a:tr>
              <a:tr h="947870">
                <a:tc rowSpan="2">
                  <a:txBody>
                    <a:bodyPr/>
                    <a:lstStyle/>
                    <a:p>
                      <a:pPr>
                        <a:lnSpc>
                          <a:spcPct val="106000"/>
                        </a:lnSpc>
                        <a:spcAft>
                          <a:spcPts val="800"/>
                        </a:spcAft>
                      </a:pPr>
                      <a:r>
                        <a:rPr lang="tr-TR" sz="12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2022 Öz-Akran değerlendirmeden çıkan GA-1</a:t>
                      </a:r>
                    </a:p>
                    <a:p>
                      <a:pPr marL="0" marR="0" lvl="0" indent="0" algn="l" defTabSz="914400" rtl="0" eaLnBrk="1" fontAlgn="auto" latinLnBrk="0" hangingPunct="1">
                        <a:lnSpc>
                          <a:spcPct val="106000"/>
                        </a:lnSpc>
                        <a:spcBef>
                          <a:spcPts val="0"/>
                        </a:spcBef>
                        <a:spcAft>
                          <a:spcPts val="800"/>
                        </a:spcAft>
                        <a:buClrTx/>
                        <a:buSzTx/>
                        <a:buFontTx/>
                        <a:buNone/>
                        <a:tabLst/>
                        <a:defRPr/>
                      </a:pPr>
                      <a:r>
                        <a:rPr lang="tr-TR" sz="1200" i="0" u="none" strike="noStrike" baseline="0" dirty="0">
                          <a:latin typeface="TimesNewRomanBold"/>
                        </a:rPr>
                        <a:t>Enstitüye özel Mezun Bilgi Sistemi oluşturulması</a:t>
                      </a:r>
                    </a:p>
                    <a:p>
                      <a:pPr>
                        <a:lnSpc>
                          <a:spcPct val="106000"/>
                        </a:lnSpc>
                        <a:spcAft>
                          <a:spcPts val="800"/>
                        </a:spcAft>
                      </a:pPr>
                      <a:endParaRPr lang="tr-TR" sz="12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tr-TR" sz="1200" i="1" dirty="0">
                          <a:effectLst/>
                          <a:latin typeface="Calibri" panose="020F0502020204030204" pitchFamily="34" charset="0"/>
                          <a:ea typeface="Times New Roman" panose="02020603050405020304" pitchFamily="18" charset="0"/>
                          <a:cs typeface="Calibri" panose="020F0502020204030204" pitchFamily="34" charset="0"/>
                        </a:rPr>
                        <a:t>Eylem-1 Arşiv çalışması ile mezun bilgilerinin kontrol edilmesi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tr-TR" sz="1200" i="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Sorumlu-1, Enstitü Müdür Yardımcısı, Enstitü Sekreteri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tr-TR" sz="12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15.07.2022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8745">
                        <a:lnSpc>
                          <a:spcPct val="106000"/>
                        </a:lnSpc>
                        <a:spcAft>
                          <a:spcPts val="800"/>
                        </a:spcAft>
                      </a:pPr>
                      <a:r>
                        <a:rPr lang="tr-TR" sz="12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15.01.2023</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8745">
                        <a:lnSpc>
                          <a:spcPct val="106000"/>
                        </a:lnSpc>
                        <a:spcAft>
                          <a:spcPts val="800"/>
                        </a:spcAft>
                      </a:pPr>
                      <a:r>
                        <a:rPr lang="tr-TR" sz="12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Eylem-2, </a:t>
                      </a:r>
                      <a:r>
                        <a:rPr lang="tr-TR" sz="1200" b="0"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halihazırda arşiv çalışması başlatılmış olup, tamamlandığında birim internet sayfasında sürekli güncellenen mezun bilgileri sunulacaktır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6778558"/>
                  </a:ext>
                </a:extLst>
              </a:tr>
              <a:tr h="373548">
                <a:tc vMerge="1">
                  <a:txBody>
                    <a:bodyPr/>
                    <a:lstStyle/>
                    <a:p>
                      <a:pPr>
                        <a:lnSpc>
                          <a:spcPct val="107000"/>
                        </a:lnSpc>
                      </a:pPr>
                      <a:endParaRPr lang="tr-TR" sz="1200" dirty="0">
                        <a:effectLst/>
                        <a:latin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i="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Eylem-2 Mezun bilgilerinin internet sayfasında güncel hallerinin sunulması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i="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Sorumlu-2; Enstitü Müdür Yardımcısı, Enstitü Sekreteri, Enstitü Web Sitesi Sorumlusu</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dirty="0">
                          <a:effectLst/>
                          <a:latin typeface="Arial" panose="020B0604020202020204" pitchFamily="34" charset="0"/>
                          <a:ea typeface="Times New Roman" panose="02020603050405020304" pitchFamily="18" charset="0"/>
                          <a:cs typeface="Times New Roman" panose="02020603050405020304" pitchFamily="18" charset="0"/>
                        </a:rPr>
                        <a:t>15.01.2023</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dirty="0">
                          <a:effectLst/>
                          <a:latin typeface="Arial" panose="020B0604020202020204" pitchFamily="34" charset="0"/>
                          <a:ea typeface="Times New Roman" panose="02020603050405020304" pitchFamily="18" charset="0"/>
                          <a:cs typeface="Times New Roman" panose="02020603050405020304" pitchFamily="18" charset="0"/>
                        </a:rPr>
                        <a:t>15.03.2023</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tr-TR" sz="1200" dirty="0">
                        <a:effectLst/>
                        <a:latin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4062578"/>
                  </a:ext>
                </a:extLst>
              </a:tr>
            </a:tbl>
          </a:graphicData>
        </a:graphic>
      </p:graphicFrame>
    </p:spTree>
    <p:extLst>
      <p:ext uri="{BB962C8B-B14F-4D97-AF65-F5344CB8AC3E}">
        <p14:creationId xmlns:p14="http://schemas.microsoft.com/office/powerpoint/2010/main" val="2341256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8EEEB-DC56-F687-2D47-917375B0C3EC}"/>
              </a:ext>
            </a:extLst>
          </p:cNvPr>
          <p:cNvSpPr>
            <a:spLocks noGrp="1"/>
          </p:cNvSpPr>
          <p:nvPr>
            <p:ph type="title"/>
          </p:nvPr>
        </p:nvSpPr>
        <p:spPr>
          <a:xfrm>
            <a:off x="155655" y="81346"/>
            <a:ext cx="11880690" cy="1116834"/>
          </a:xfrm>
        </p:spPr>
        <p:txBody>
          <a:bodyPr>
            <a:normAutofit fontScale="90000"/>
          </a:bodyPr>
          <a:lstStyle/>
          <a:p>
            <a:r>
              <a:rPr lang="tr-TR" sz="32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Ar-</a:t>
            </a:r>
            <a:r>
              <a:rPr lang="tr-TR" sz="3200" b="1" i="1"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Ge</a:t>
            </a:r>
            <a:r>
              <a:rPr lang="tr-TR" sz="32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Gelişmeye Açık Yanları </a:t>
            </a:r>
            <a:br>
              <a:rPr lang="tr-TR" sz="3200" dirty="0">
                <a:effectLst/>
                <a:latin typeface="Calibri" panose="020F0502020204030204" pitchFamily="34" charset="0"/>
                <a:ea typeface="Calibri" panose="020F0502020204030204" pitchFamily="34" charset="0"/>
                <a:cs typeface="Times New Roman" panose="02020603050405020304" pitchFamily="18" charset="0"/>
              </a:rPr>
            </a:br>
            <a:r>
              <a:rPr lang="tr-TR" sz="3200" dirty="0"/>
              <a:t>için aşağıdaki formatta eylem planı; Bir ay, 2 ay, 6 aylık dönemlerde </a:t>
            </a:r>
            <a:r>
              <a:rPr kumimoji="0" lang="tr-TR" sz="1800" b="0" i="1" u="none" strike="noStrike" kern="1200" cap="none" spc="0" normalizeH="0" baseline="0" noProof="0" dirty="0">
                <a:ln>
                  <a:noFill/>
                </a:ln>
                <a:solidFill>
                  <a:prstClr val="black"/>
                </a:solidFill>
                <a:effectLst/>
                <a:uLnTx/>
                <a:uFillTx/>
                <a:latin typeface="Calibri Light" panose="020F0302020204030204"/>
                <a:ea typeface="+mj-ea"/>
                <a:cs typeface="+mj-cs"/>
              </a:rPr>
              <a:t>(Ar-</a:t>
            </a:r>
            <a:r>
              <a:rPr kumimoji="0" lang="tr-TR" sz="1800" b="0" i="1" u="none" strike="noStrike" kern="1200" cap="none" spc="0" normalizeH="0" baseline="0" noProof="0" dirty="0" err="1">
                <a:ln>
                  <a:noFill/>
                </a:ln>
                <a:solidFill>
                  <a:prstClr val="black"/>
                </a:solidFill>
                <a:effectLst/>
                <a:uLnTx/>
                <a:uFillTx/>
                <a:latin typeface="Calibri Light" panose="020F0302020204030204"/>
                <a:ea typeface="+mj-ea"/>
                <a:cs typeface="+mj-cs"/>
              </a:rPr>
              <a:t>Ge</a:t>
            </a:r>
            <a:r>
              <a:rPr kumimoji="0" lang="tr-TR" sz="1800" b="0" i="1" u="none" strike="noStrike" kern="1200" cap="none" spc="0" normalizeH="0" baseline="0" noProof="0" dirty="0">
                <a:ln>
                  <a:noFill/>
                </a:ln>
                <a:solidFill>
                  <a:prstClr val="black"/>
                </a:solidFill>
                <a:effectLst/>
                <a:uLnTx/>
                <a:uFillTx/>
                <a:latin typeface="Calibri Light" panose="020F0302020204030204"/>
                <a:ea typeface="+mj-ea"/>
                <a:cs typeface="+mj-cs"/>
              </a:rPr>
              <a:t> Faaliyeti bulunmayan YO/</a:t>
            </a:r>
            <a:r>
              <a:rPr kumimoji="0" lang="tr-TR" sz="1800" b="0" i="1" u="none" strike="noStrike" kern="1200" cap="none" spc="0" normalizeH="0" baseline="0" noProof="0" dirty="0" err="1">
                <a:ln>
                  <a:noFill/>
                </a:ln>
                <a:solidFill>
                  <a:prstClr val="black"/>
                </a:solidFill>
                <a:effectLst/>
                <a:uLnTx/>
                <a:uFillTx/>
                <a:latin typeface="Calibri Light" panose="020F0302020204030204"/>
                <a:ea typeface="+mj-ea"/>
                <a:cs typeface="+mj-cs"/>
              </a:rPr>
              <a:t>MYO’lar</a:t>
            </a:r>
            <a:r>
              <a:rPr kumimoji="0" lang="tr-TR" sz="1800" b="0" i="1" u="none" strike="noStrike" kern="1200" cap="none" spc="0" normalizeH="0" baseline="0" noProof="0" dirty="0">
                <a:ln>
                  <a:noFill/>
                </a:ln>
                <a:solidFill>
                  <a:prstClr val="black"/>
                </a:solidFill>
                <a:effectLst/>
                <a:uLnTx/>
                <a:uFillTx/>
                <a:latin typeface="Calibri Light" panose="020F0302020204030204"/>
                <a:ea typeface="+mj-ea"/>
                <a:cs typeface="+mj-cs"/>
              </a:rPr>
              <a:t> bu slaytı doldurmayabilir, Tarihler temsili olup eyleme göre düzenlenmelidir)</a:t>
            </a:r>
            <a:endParaRPr lang="tr-TR" sz="3200" dirty="0"/>
          </a:p>
        </p:txBody>
      </p:sp>
      <p:graphicFrame>
        <p:nvGraphicFramePr>
          <p:cNvPr id="4" name="Table 3">
            <a:extLst>
              <a:ext uri="{FF2B5EF4-FFF2-40B4-BE49-F238E27FC236}">
                <a16:creationId xmlns:a16="http://schemas.microsoft.com/office/drawing/2014/main" id="{656E1930-2CB4-22A1-BC92-350F5733AC5E}"/>
              </a:ext>
            </a:extLst>
          </p:cNvPr>
          <p:cNvGraphicFramePr>
            <a:graphicFrameLocks noGrp="1"/>
          </p:cNvGraphicFramePr>
          <p:nvPr>
            <p:extLst>
              <p:ext uri="{D42A27DB-BD31-4B8C-83A1-F6EECF244321}">
                <p14:modId xmlns:p14="http://schemas.microsoft.com/office/powerpoint/2010/main" val="4143583589"/>
              </p:ext>
            </p:extLst>
          </p:nvPr>
        </p:nvGraphicFramePr>
        <p:xfrm>
          <a:off x="311310" y="1438440"/>
          <a:ext cx="11569380" cy="2507558"/>
        </p:xfrm>
        <a:graphic>
          <a:graphicData uri="http://schemas.openxmlformats.org/drawingml/2006/table">
            <a:tbl>
              <a:tblPr/>
              <a:tblGrid>
                <a:gridCol w="1837457">
                  <a:extLst>
                    <a:ext uri="{9D8B030D-6E8A-4147-A177-3AD203B41FA5}">
                      <a16:colId xmlns:a16="http://schemas.microsoft.com/office/drawing/2014/main" val="1152585021"/>
                    </a:ext>
                  </a:extLst>
                </a:gridCol>
                <a:gridCol w="2479785">
                  <a:extLst>
                    <a:ext uri="{9D8B030D-6E8A-4147-A177-3AD203B41FA5}">
                      <a16:colId xmlns:a16="http://schemas.microsoft.com/office/drawing/2014/main" val="2935394949"/>
                    </a:ext>
                  </a:extLst>
                </a:gridCol>
                <a:gridCol w="1996965">
                  <a:extLst>
                    <a:ext uri="{9D8B030D-6E8A-4147-A177-3AD203B41FA5}">
                      <a16:colId xmlns:a16="http://schemas.microsoft.com/office/drawing/2014/main" val="527160570"/>
                    </a:ext>
                  </a:extLst>
                </a:gridCol>
                <a:gridCol w="1746433">
                  <a:extLst>
                    <a:ext uri="{9D8B030D-6E8A-4147-A177-3AD203B41FA5}">
                      <a16:colId xmlns:a16="http://schemas.microsoft.com/office/drawing/2014/main" val="3409908285"/>
                    </a:ext>
                  </a:extLst>
                </a:gridCol>
                <a:gridCol w="1403337">
                  <a:extLst>
                    <a:ext uri="{9D8B030D-6E8A-4147-A177-3AD203B41FA5}">
                      <a16:colId xmlns:a16="http://schemas.microsoft.com/office/drawing/2014/main" val="542988819"/>
                    </a:ext>
                  </a:extLst>
                </a:gridCol>
                <a:gridCol w="2105403">
                  <a:extLst>
                    <a:ext uri="{9D8B030D-6E8A-4147-A177-3AD203B41FA5}">
                      <a16:colId xmlns:a16="http://schemas.microsoft.com/office/drawing/2014/main" val="1944402723"/>
                    </a:ext>
                  </a:extLst>
                </a:gridCol>
              </a:tblGrid>
              <a:tr h="1050702">
                <a:tc>
                  <a:txBody>
                    <a:bodyPr/>
                    <a:lstStyle/>
                    <a:p>
                      <a:pPr>
                        <a:lnSpc>
                          <a:spcPct val="106000"/>
                        </a:lnSpc>
                        <a:spcAft>
                          <a:spcPts val="800"/>
                        </a:spcAft>
                      </a:pPr>
                      <a:r>
                        <a:rPr lang="tr-TR" sz="14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Araştırma ve Geliştirme Açık Yan</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6000"/>
                        </a:lnSpc>
                        <a:spcAft>
                          <a:spcPts val="800"/>
                        </a:spcAft>
                      </a:pPr>
                      <a:r>
                        <a:rPr lang="tr-TR" sz="1400" b="1" i="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Zayıf Yanı / uygulamayı İyileştirmek için yapılması planlanan eylemler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6000"/>
                        </a:lnSpc>
                        <a:spcAft>
                          <a:spcPts val="800"/>
                        </a:spcAft>
                      </a:pPr>
                      <a:r>
                        <a:rPr lang="tr-TR" sz="1400" b="1" i="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Eylemi gerçekleştirecek ve takip edecek sorumlular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nSpc>
                          <a:spcPct val="106000"/>
                        </a:lnSpc>
                        <a:spcAft>
                          <a:spcPts val="800"/>
                        </a:spcAft>
                      </a:pPr>
                      <a:r>
                        <a:rPr lang="tr-TR" sz="14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İlk Kontrol Tarihi ve Kontrol/Takip Süreleri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118745">
                        <a:lnSpc>
                          <a:spcPct val="106000"/>
                        </a:lnSpc>
                        <a:spcAft>
                          <a:spcPts val="800"/>
                        </a:spcAft>
                      </a:pPr>
                      <a:r>
                        <a:rPr lang="tr-TR" sz="1400" b="1" i="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Tahmini Bitiş Süresi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R="118745">
                        <a:lnSpc>
                          <a:spcPct val="106000"/>
                        </a:lnSpc>
                        <a:spcAft>
                          <a:spcPts val="800"/>
                        </a:spcAft>
                      </a:pPr>
                      <a:r>
                        <a:rPr lang="tr-TR" sz="14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Devamındaki aksiyon ya da ek açıklama</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13655922"/>
                  </a:ext>
                </a:extLst>
              </a:tr>
              <a:tr h="947870">
                <a:tc>
                  <a:txBody>
                    <a:bodyPr/>
                    <a:lstStyle/>
                    <a:p>
                      <a:pPr>
                        <a:lnSpc>
                          <a:spcPct val="106000"/>
                        </a:lnSpc>
                        <a:spcAft>
                          <a:spcPts val="800"/>
                        </a:spcAft>
                      </a:pPr>
                      <a:r>
                        <a:rPr lang="tr-TR" sz="12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2022 Öz-Akran değerlendirmeden çıkan GA-1</a:t>
                      </a:r>
                    </a:p>
                    <a:p>
                      <a:pPr marL="0" marR="0" lvl="0" indent="0" algn="l" defTabSz="914400" rtl="0" eaLnBrk="1" fontAlgn="auto" latinLnBrk="0" hangingPunct="1">
                        <a:lnSpc>
                          <a:spcPct val="106000"/>
                        </a:lnSpc>
                        <a:spcBef>
                          <a:spcPts val="0"/>
                        </a:spcBef>
                        <a:spcAft>
                          <a:spcPts val="800"/>
                        </a:spcAft>
                        <a:buClrTx/>
                        <a:buSzTx/>
                        <a:buFontTx/>
                        <a:buNone/>
                        <a:tabLst/>
                        <a:defRPr/>
                      </a:pPr>
                      <a:r>
                        <a:rPr lang="tr-TR" sz="1200" i="0" u="none" strike="noStrike" baseline="0" dirty="0">
                          <a:latin typeface="TimesNewRomanBold"/>
                        </a:rPr>
                        <a:t>Ulusal ve uluslararası araştırma ve işbirliği ağlarına üyelikler sağlanması</a:t>
                      </a:r>
                      <a:endParaRPr lang="tr-TR" sz="1200" dirty="0"/>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tr-TR" sz="1200" i="1" dirty="0">
                          <a:effectLst/>
                          <a:latin typeface="Calibri" panose="020F0502020204030204" pitchFamily="34" charset="0"/>
                          <a:ea typeface="Times New Roman" panose="02020603050405020304" pitchFamily="18" charset="0"/>
                          <a:cs typeface="Calibri" panose="020F0502020204030204" pitchFamily="34" charset="0"/>
                        </a:rPr>
                        <a:t>Eylem-1Birim alt komisyonlarının bu konuda periyodik toplantılar yapması ve yol haritasını şekillendirmeleri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tr-TR" sz="1200" i="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Sorumlu-1, Birim Ar-</a:t>
                      </a:r>
                      <a:r>
                        <a:rPr lang="tr-TR" sz="1200" i="1"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Ge</a:t>
                      </a:r>
                      <a:r>
                        <a:rPr lang="tr-TR" sz="1200" i="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Komisyonu</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tr-TR" sz="12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05.10.2022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8745">
                        <a:lnSpc>
                          <a:spcPct val="106000"/>
                        </a:lnSpc>
                        <a:spcAft>
                          <a:spcPts val="800"/>
                        </a:spcAft>
                      </a:pPr>
                      <a:r>
                        <a:rPr lang="tr-TR" sz="12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05.04.2023</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8745">
                        <a:lnSpc>
                          <a:spcPct val="106000"/>
                        </a:lnSpc>
                        <a:spcAft>
                          <a:spcPts val="800"/>
                        </a:spcAft>
                      </a:pPr>
                      <a:r>
                        <a:rPr lang="tr-TR" sz="1200" dirty="0">
                          <a:effectLst/>
                          <a:latin typeface="Calibri" panose="020F0502020204030204" pitchFamily="34" charset="0"/>
                          <a:ea typeface="Calibri" panose="020F0502020204030204" pitchFamily="34" charset="0"/>
                          <a:cs typeface="Times New Roman" panose="02020603050405020304" pitchFamily="18" charset="0"/>
                        </a:rPr>
                        <a:t>Bu toplantılardan elde dilecek çıktılar, söz konusu GA için neler yapılması noktasında yol gösterici olacağı düşünülmektedir</a:t>
                      </a: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6778558"/>
                  </a:ext>
                </a:extLst>
              </a:tr>
            </a:tbl>
          </a:graphicData>
        </a:graphic>
      </p:graphicFrame>
    </p:spTree>
    <p:extLst>
      <p:ext uri="{BB962C8B-B14F-4D97-AF65-F5344CB8AC3E}">
        <p14:creationId xmlns:p14="http://schemas.microsoft.com/office/powerpoint/2010/main" val="19495799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8EEEB-DC56-F687-2D47-917375B0C3EC}"/>
              </a:ext>
            </a:extLst>
          </p:cNvPr>
          <p:cNvSpPr>
            <a:spLocks noGrp="1"/>
          </p:cNvSpPr>
          <p:nvPr>
            <p:ph type="title"/>
          </p:nvPr>
        </p:nvSpPr>
        <p:spPr>
          <a:xfrm>
            <a:off x="838200" y="365125"/>
            <a:ext cx="10515600" cy="990709"/>
          </a:xfrm>
        </p:spPr>
        <p:txBody>
          <a:bodyPr>
            <a:normAutofit fontScale="90000"/>
          </a:bodyPr>
          <a:lstStyle/>
          <a:p>
            <a:r>
              <a:rPr lang="tr-TR" sz="44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 Toplumsal Katkı Gelişmeye Açık Yan</a:t>
            </a:r>
            <a:br>
              <a:rPr lang="tr-TR" sz="4400" dirty="0">
                <a:effectLst/>
                <a:latin typeface="Calibri" panose="020F0502020204030204" pitchFamily="34" charset="0"/>
                <a:ea typeface="Calibri" panose="020F0502020204030204" pitchFamily="34" charset="0"/>
                <a:cs typeface="Times New Roman" panose="02020603050405020304" pitchFamily="18" charset="0"/>
              </a:rPr>
            </a:br>
            <a:r>
              <a:rPr lang="tr-TR" dirty="0"/>
              <a:t>için aşağıdaki formatta eylem planı; Bir ay, 2 ay, 6 aylık dönemlerde</a:t>
            </a:r>
          </a:p>
        </p:txBody>
      </p:sp>
      <p:graphicFrame>
        <p:nvGraphicFramePr>
          <p:cNvPr id="4" name="Table 3">
            <a:extLst>
              <a:ext uri="{FF2B5EF4-FFF2-40B4-BE49-F238E27FC236}">
                <a16:creationId xmlns:a16="http://schemas.microsoft.com/office/drawing/2014/main" id="{656E1930-2CB4-22A1-BC92-350F5733AC5E}"/>
              </a:ext>
            </a:extLst>
          </p:cNvPr>
          <p:cNvGraphicFramePr>
            <a:graphicFrameLocks noGrp="1"/>
          </p:cNvGraphicFramePr>
          <p:nvPr>
            <p:extLst>
              <p:ext uri="{D42A27DB-BD31-4B8C-83A1-F6EECF244321}">
                <p14:modId xmlns:p14="http://schemas.microsoft.com/office/powerpoint/2010/main" val="1520991454"/>
              </p:ext>
            </p:extLst>
          </p:nvPr>
        </p:nvGraphicFramePr>
        <p:xfrm>
          <a:off x="311310" y="1690688"/>
          <a:ext cx="11569380" cy="2992588"/>
        </p:xfrm>
        <a:graphic>
          <a:graphicData uri="http://schemas.openxmlformats.org/drawingml/2006/table">
            <a:tbl>
              <a:tblPr/>
              <a:tblGrid>
                <a:gridCol w="1837457">
                  <a:extLst>
                    <a:ext uri="{9D8B030D-6E8A-4147-A177-3AD203B41FA5}">
                      <a16:colId xmlns:a16="http://schemas.microsoft.com/office/drawing/2014/main" val="1152585021"/>
                    </a:ext>
                  </a:extLst>
                </a:gridCol>
                <a:gridCol w="2479785">
                  <a:extLst>
                    <a:ext uri="{9D8B030D-6E8A-4147-A177-3AD203B41FA5}">
                      <a16:colId xmlns:a16="http://schemas.microsoft.com/office/drawing/2014/main" val="2935394949"/>
                    </a:ext>
                  </a:extLst>
                </a:gridCol>
                <a:gridCol w="1996965">
                  <a:extLst>
                    <a:ext uri="{9D8B030D-6E8A-4147-A177-3AD203B41FA5}">
                      <a16:colId xmlns:a16="http://schemas.microsoft.com/office/drawing/2014/main" val="527160570"/>
                    </a:ext>
                  </a:extLst>
                </a:gridCol>
                <a:gridCol w="1746433">
                  <a:extLst>
                    <a:ext uri="{9D8B030D-6E8A-4147-A177-3AD203B41FA5}">
                      <a16:colId xmlns:a16="http://schemas.microsoft.com/office/drawing/2014/main" val="3409908285"/>
                    </a:ext>
                  </a:extLst>
                </a:gridCol>
                <a:gridCol w="1403337">
                  <a:extLst>
                    <a:ext uri="{9D8B030D-6E8A-4147-A177-3AD203B41FA5}">
                      <a16:colId xmlns:a16="http://schemas.microsoft.com/office/drawing/2014/main" val="542988819"/>
                    </a:ext>
                  </a:extLst>
                </a:gridCol>
                <a:gridCol w="2105403">
                  <a:extLst>
                    <a:ext uri="{9D8B030D-6E8A-4147-A177-3AD203B41FA5}">
                      <a16:colId xmlns:a16="http://schemas.microsoft.com/office/drawing/2014/main" val="1944402723"/>
                    </a:ext>
                  </a:extLst>
                </a:gridCol>
              </a:tblGrid>
              <a:tr h="926388">
                <a:tc>
                  <a:txBody>
                    <a:bodyPr/>
                    <a:lstStyle/>
                    <a:p>
                      <a:pPr>
                        <a:lnSpc>
                          <a:spcPct val="106000"/>
                        </a:lnSpc>
                        <a:spcAft>
                          <a:spcPts val="800"/>
                        </a:spcAft>
                      </a:pPr>
                      <a:r>
                        <a:rPr lang="tr-TR" sz="14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Liderlik ve Kalite Gelişmeye Açık Yan</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nSpc>
                          <a:spcPct val="106000"/>
                        </a:lnSpc>
                        <a:spcAft>
                          <a:spcPts val="800"/>
                        </a:spcAft>
                      </a:pPr>
                      <a:r>
                        <a:rPr lang="tr-TR" sz="14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Zayıf Yanı / uygulamayı İyileştirmek için yapılması planlanan eylemler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nSpc>
                          <a:spcPct val="106000"/>
                        </a:lnSpc>
                        <a:spcAft>
                          <a:spcPts val="800"/>
                        </a:spcAft>
                      </a:pPr>
                      <a:r>
                        <a:rPr lang="tr-TR" sz="1400" b="1" i="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Eylemi gerçekleştirecek ve takip edecek sorumlular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nSpc>
                          <a:spcPct val="106000"/>
                        </a:lnSpc>
                        <a:spcAft>
                          <a:spcPts val="800"/>
                        </a:spcAft>
                      </a:pPr>
                      <a:r>
                        <a:rPr lang="tr-TR" sz="1400" b="1" i="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İlk Kontrol Tarihi ve Kontrol/Takip Süreleri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R="118745">
                        <a:lnSpc>
                          <a:spcPct val="106000"/>
                        </a:lnSpc>
                        <a:spcAft>
                          <a:spcPts val="800"/>
                        </a:spcAft>
                      </a:pPr>
                      <a:r>
                        <a:rPr lang="tr-TR" sz="1400" b="1" i="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Tahmini Bitiş Süresi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R="118745">
                        <a:lnSpc>
                          <a:spcPct val="106000"/>
                        </a:lnSpc>
                        <a:spcAft>
                          <a:spcPts val="800"/>
                        </a:spcAft>
                      </a:pPr>
                      <a:r>
                        <a:rPr lang="tr-TR" sz="14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Devamındaki aksiyon ya da ek açıklama</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2913655922"/>
                  </a:ext>
                </a:extLst>
              </a:tr>
              <a:tr h="947870">
                <a:tc rowSpan="3">
                  <a:txBody>
                    <a:bodyPr/>
                    <a:lstStyle/>
                    <a:p>
                      <a:pPr>
                        <a:lnSpc>
                          <a:spcPct val="106000"/>
                        </a:lnSpc>
                        <a:spcAft>
                          <a:spcPts val="800"/>
                        </a:spcAft>
                      </a:pPr>
                      <a:r>
                        <a:rPr lang="tr-TR" sz="12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tr-TR" sz="1200" b="1" i="1"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2022 Öz-Akran değerlendirmeden çıkan Gelişmeye Açık Yan bulunmamaktadır</a:t>
                      </a:r>
                      <a:endParaRPr lang="tr-TR"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8745">
                        <a:lnSpc>
                          <a:spcPct val="106000"/>
                        </a:lnSpc>
                        <a:spcAft>
                          <a:spcPts val="800"/>
                        </a:spcAft>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8745">
                        <a:lnSpc>
                          <a:spcPct val="106000"/>
                        </a:lnSpc>
                        <a:spcAft>
                          <a:spcPts val="800"/>
                        </a:spcAft>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6778558"/>
                  </a:ext>
                </a:extLst>
              </a:tr>
              <a:tr h="373548">
                <a:tc vMerge="1">
                  <a:txBody>
                    <a:bodyPr/>
                    <a:lstStyle/>
                    <a:p>
                      <a:pPr>
                        <a:lnSpc>
                          <a:spcPct val="107000"/>
                        </a:lnSpc>
                      </a:pPr>
                      <a:endParaRPr lang="tr-TR" sz="1200" dirty="0">
                        <a:effectLst/>
                        <a:latin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tr-TR" sz="1200" dirty="0">
                        <a:effectLst/>
                        <a:latin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4062578"/>
                  </a:ext>
                </a:extLst>
              </a:tr>
              <a:tr h="744782">
                <a:tc vMerge="1">
                  <a:txBody>
                    <a:bodyPr/>
                    <a:lstStyle/>
                    <a:p>
                      <a:pPr>
                        <a:lnSpc>
                          <a:spcPct val="107000"/>
                        </a:lnSpc>
                      </a:pPr>
                      <a:endParaRPr lang="tr-TR" sz="1200" dirty="0">
                        <a:effectLst/>
                        <a:latin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tr-TR" sz="1200" dirty="0">
                        <a:effectLst/>
                        <a:latin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471521"/>
                  </a:ext>
                </a:extLst>
              </a:tr>
            </a:tbl>
          </a:graphicData>
        </a:graphic>
      </p:graphicFrame>
    </p:spTree>
    <p:extLst>
      <p:ext uri="{BB962C8B-B14F-4D97-AF65-F5344CB8AC3E}">
        <p14:creationId xmlns:p14="http://schemas.microsoft.com/office/powerpoint/2010/main" val="1856834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2A102-47B5-93B4-415B-6A187BDA7E41}"/>
              </a:ext>
            </a:extLst>
          </p:cNvPr>
          <p:cNvSpPr>
            <a:spLocks noGrp="1"/>
          </p:cNvSpPr>
          <p:nvPr>
            <p:ph type="title"/>
          </p:nvPr>
        </p:nvSpPr>
        <p:spPr/>
        <p:txBody>
          <a:bodyPr>
            <a:normAutofit fontScale="90000"/>
          </a:bodyPr>
          <a:lstStyle/>
          <a:p>
            <a:r>
              <a:rPr lang="tr-TR" dirty="0"/>
              <a:t>2021 Faaliyet Rapor sunumunda 2022 yılı için yapılan eylem planından </a:t>
            </a:r>
            <a:r>
              <a:rPr lang="tr-TR" b="1" dirty="0"/>
              <a:t>tamamlanan eylemler</a:t>
            </a:r>
          </a:p>
        </p:txBody>
      </p:sp>
      <p:sp>
        <p:nvSpPr>
          <p:cNvPr id="3" name="Content Placeholder 2">
            <a:extLst>
              <a:ext uri="{FF2B5EF4-FFF2-40B4-BE49-F238E27FC236}">
                <a16:creationId xmlns:a16="http://schemas.microsoft.com/office/drawing/2014/main" id="{11B73D11-7E7D-CC5B-33B9-5670B972F857}"/>
              </a:ext>
            </a:extLst>
          </p:cNvPr>
          <p:cNvSpPr>
            <a:spLocks noGrp="1"/>
          </p:cNvSpPr>
          <p:nvPr>
            <p:ph idx="1"/>
          </p:nvPr>
        </p:nvSpPr>
        <p:spPr/>
        <p:txBody>
          <a:bodyPr>
            <a:normAutofit/>
          </a:bodyPr>
          <a:lstStyle/>
          <a:p>
            <a:r>
              <a:rPr lang="tr-TR" dirty="0"/>
              <a:t>2021 Yılı Faaliyet Rapor sunumunda gelişmeye açık yan olarak tespit edilerek iyileştirilmesi için eylem tanımlanmış ve şu ana kadar bitenler eylemler (belgeleriyle birlikte)</a:t>
            </a:r>
          </a:p>
          <a:p>
            <a:r>
              <a:rPr lang="tr-TR" sz="1900" dirty="0"/>
              <a:t>2021 Faaliyet Raporunda gelişmeye açık yan olarak;</a:t>
            </a:r>
          </a:p>
          <a:p>
            <a:pPr marL="514350" indent="-514350">
              <a:buFont typeface="+mj-lt"/>
              <a:buAutoNum type="arabicPeriod"/>
            </a:pPr>
            <a:r>
              <a:rPr lang="tr-TR" sz="1900" dirty="0"/>
              <a:t>Bilgi işlem altyapısının olmaması </a:t>
            </a:r>
          </a:p>
          <a:p>
            <a:pPr marL="514350" indent="-514350">
              <a:buFont typeface="+mj-lt"/>
              <a:buAutoNum type="arabicPeriod"/>
            </a:pPr>
            <a:r>
              <a:rPr lang="tr-TR" sz="1900" dirty="0"/>
              <a:t>Mali kaynakların sınırlı olması </a:t>
            </a:r>
          </a:p>
          <a:p>
            <a:pPr marL="514350" indent="-514350">
              <a:buFont typeface="+mj-lt"/>
              <a:buAutoNum type="arabicPeriod"/>
            </a:pPr>
            <a:r>
              <a:rPr lang="tr-TR" sz="1900" dirty="0"/>
              <a:t>Ders yüklerinin fazla olması </a:t>
            </a:r>
          </a:p>
          <a:p>
            <a:pPr marL="514350" indent="-514350">
              <a:buFont typeface="+mj-lt"/>
              <a:buAutoNum type="arabicPeriod"/>
            </a:pPr>
            <a:r>
              <a:rPr lang="tr-TR" sz="1900" dirty="0"/>
              <a:t>Enstitü fiziki imkânlarının yetersizliği </a:t>
            </a:r>
          </a:p>
          <a:p>
            <a:pPr marL="514350" indent="-514350">
              <a:buFont typeface="+mj-lt"/>
              <a:buAutoNum type="arabicPeriod"/>
            </a:pPr>
            <a:r>
              <a:rPr lang="tr-TR" sz="1900" dirty="0"/>
              <a:t>İdari personel eksikliği </a:t>
            </a:r>
          </a:p>
          <a:p>
            <a:pPr marL="514350" indent="-514350">
              <a:buFont typeface="+mj-lt"/>
              <a:buAutoNum type="arabicPeriod"/>
            </a:pPr>
            <a:r>
              <a:rPr lang="tr-TR" sz="1900" dirty="0"/>
              <a:t>Üniversite Yönetim Kurulunda Temsil Edilememe</a:t>
            </a:r>
          </a:p>
          <a:p>
            <a:pPr marL="0" indent="0">
              <a:buNone/>
            </a:pPr>
            <a:r>
              <a:rPr lang="tr-TR" sz="1900" dirty="0"/>
              <a:t>maddeleri belirtilmiş, ancak herhangi bir eylem tanımlanmamıştır.</a:t>
            </a:r>
          </a:p>
        </p:txBody>
      </p:sp>
    </p:spTree>
    <p:extLst>
      <p:ext uri="{BB962C8B-B14F-4D97-AF65-F5344CB8AC3E}">
        <p14:creationId xmlns:p14="http://schemas.microsoft.com/office/powerpoint/2010/main" val="709049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2A102-47B5-93B4-415B-6A187BDA7E41}"/>
              </a:ext>
            </a:extLst>
          </p:cNvPr>
          <p:cNvSpPr>
            <a:spLocks noGrp="1"/>
          </p:cNvSpPr>
          <p:nvPr>
            <p:ph type="title"/>
          </p:nvPr>
        </p:nvSpPr>
        <p:spPr>
          <a:xfrm>
            <a:off x="838200" y="239001"/>
            <a:ext cx="10515600" cy="1325563"/>
          </a:xfrm>
        </p:spPr>
        <p:txBody>
          <a:bodyPr>
            <a:normAutofit/>
          </a:bodyPr>
          <a:lstStyle/>
          <a:p>
            <a:r>
              <a:rPr lang="tr-TR" dirty="0"/>
              <a:t>2020 </a:t>
            </a:r>
            <a:r>
              <a:rPr lang="tr-TR" dirty="0" err="1"/>
              <a:t>Üni</a:t>
            </a:r>
            <a:r>
              <a:rPr lang="tr-TR" dirty="0"/>
              <a:t>-Veri eylem planından </a:t>
            </a:r>
            <a:r>
              <a:rPr lang="tr-TR" b="1" dirty="0"/>
              <a:t>tamamlanan eylemler</a:t>
            </a:r>
            <a:r>
              <a:rPr lang="tr-TR" dirty="0"/>
              <a:t> </a:t>
            </a:r>
            <a:r>
              <a:rPr lang="tr-TR" sz="2700" i="1" dirty="0"/>
              <a:t>(Aşağıdaki Listede ismi olan Fakülteler için)</a:t>
            </a:r>
          </a:p>
        </p:txBody>
      </p:sp>
      <p:sp>
        <p:nvSpPr>
          <p:cNvPr id="3" name="Content Placeholder 2">
            <a:extLst>
              <a:ext uri="{FF2B5EF4-FFF2-40B4-BE49-F238E27FC236}">
                <a16:creationId xmlns:a16="http://schemas.microsoft.com/office/drawing/2014/main" id="{11B73D11-7E7D-CC5B-33B9-5670B972F857}"/>
              </a:ext>
            </a:extLst>
          </p:cNvPr>
          <p:cNvSpPr>
            <a:spLocks noGrp="1"/>
          </p:cNvSpPr>
          <p:nvPr>
            <p:ph idx="1"/>
          </p:nvPr>
        </p:nvSpPr>
        <p:spPr/>
        <p:txBody>
          <a:bodyPr>
            <a:normAutofit fontScale="92500" lnSpcReduction="20000"/>
          </a:bodyPr>
          <a:lstStyle/>
          <a:p>
            <a:pPr marL="0" indent="0">
              <a:buNone/>
            </a:pPr>
            <a:r>
              <a:rPr lang="tr-TR" dirty="0"/>
              <a:t>2020 yılında KARMER tarafından gönderilen birimlerde </a:t>
            </a:r>
            <a:r>
              <a:rPr lang="tr-TR" sz="2300" i="1" dirty="0"/>
              <a:t>(26.03.2021 tarih ve 2100027394 sayılı yazı) </a:t>
            </a:r>
            <a:r>
              <a:rPr lang="tr-TR" dirty="0"/>
              <a:t>Faaliyet Rapor sunumunda gelişmeye açık yanlar için sunulan eylem planındaki eylemlerden bitenler (belgeleriyle)</a:t>
            </a:r>
          </a:p>
          <a:p>
            <a:pPr lvl="1"/>
            <a:r>
              <a:rPr lang="tr-TR" dirty="0"/>
              <a:t>Diş Hekimliği Fakültesi</a:t>
            </a:r>
          </a:p>
          <a:p>
            <a:pPr lvl="1"/>
            <a:r>
              <a:rPr lang="tr-TR" dirty="0"/>
              <a:t>Eğitim Fakültesi</a:t>
            </a:r>
          </a:p>
          <a:p>
            <a:pPr lvl="1"/>
            <a:r>
              <a:rPr lang="tr-TR" dirty="0"/>
              <a:t>FEF</a:t>
            </a:r>
          </a:p>
          <a:p>
            <a:pPr lvl="1"/>
            <a:r>
              <a:rPr lang="tr-TR" dirty="0"/>
              <a:t>GSF</a:t>
            </a:r>
          </a:p>
          <a:p>
            <a:pPr lvl="1"/>
            <a:r>
              <a:rPr lang="tr-TR" dirty="0"/>
              <a:t>İİBF</a:t>
            </a:r>
          </a:p>
          <a:p>
            <a:pPr lvl="1"/>
            <a:r>
              <a:rPr lang="tr-TR" dirty="0"/>
              <a:t>Mühendislik Fakültesi</a:t>
            </a:r>
          </a:p>
          <a:p>
            <a:pPr lvl="1"/>
            <a:r>
              <a:rPr lang="tr-TR" dirty="0"/>
              <a:t>Sağlık Bil. Fakültesi</a:t>
            </a:r>
          </a:p>
          <a:p>
            <a:pPr lvl="1"/>
            <a:r>
              <a:rPr lang="tr-TR" dirty="0"/>
              <a:t>Spor Bil. Fakültesi</a:t>
            </a:r>
          </a:p>
          <a:p>
            <a:pPr lvl="1"/>
            <a:r>
              <a:rPr lang="tr-TR" dirty="0"/>
              <a:t>Tıp Fakültesi</a:t>
            </a:r>
          </a:p>
          <a:p>
            <a:pPr lvl="1"/>
            <a:r>
              <a:rPr lang="tr-TR" dirty="0"/>
              <a:t>Turizm Fakültesi</a:t>
            </a:r>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2738646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o 9">
            <a:extLst>
              <a:ext uri="{FF2B5EF4-FFF2-40B4-BE49-F238E27FC236}">
                <a16:creationId xmlns:a16="http://schemas.microsoft.com/office/drawing/2014/main" id="{35F81111-4D5F-4447-9C0E-077470B7B5DD}"/>
              </a:ext>
            </a:extLst>
          </p:cNvPr>
          <p:cNvGraphicFramePr>
            <a:graphicFrameLocks noGrp="1"/>
          </p:cNvGraphicFramePr>
          <p:nvPr/>
        </p:nvGraphicFramePr>
        <p:xfrm>
          <a:off x="311783" y="125521"/>
          <a:ext cx="8285678" cy="6757879"/>
        </p:xfrm>
        <a:graphic>
          <a:graphicData uri="http://schemas.openxmlformats.org/drawingml/2006/table">
            <a:tbl>
              <a:tblPr/>
              <a:tblGrid>
                <a:gridCol w="852007">
                  <a:extLst>
                    <a:ext uri="{9D8B030D-6E8A-4147-A177-3AD203B41FA5}">
                      <a16:colId xmlns:a16="http://schemas.microsoft.com/office/drawing/2014/main" val="3817474023"/>
                    </a:ext>
                  </a:extLst>
                </a:gridCol>
                <a:gridCol w="2822892">
                  <a:extLst>
                    <a:ext uri="{9D8B030D-6E8A-4147-A177-3AD203B41FA5}">
                      <a16:colId xmlns:a16="http://schemas.microsoft.com/office/drawing/2014/main" val="4149323913"/>
                    </a:ext>
                  </a:extLst>
                </a:gridCol>
                <a:gridCol w="490724">
                  <a:extLst>
                    <a:ext uri="{9D8B030D-6E8A-4147-A177-3AD203B41FA5}">
                      <a16:colId xmlns:a16="http://schemas.microsoft.com/office/drawing/2014/main" val="2533790698"/>
                    </a:ext>
                  </a:extLst>
                </a:gridCol>
                <a:gridCol w="1008993">
                  <a:extLst>
                    <a:ext uri="{9D8B030D-6E8A-4147-A177-3AD203B41FA5}">
                      <a16:colId xmlns:a16="http://schemas.microsoft.com/office/drawing/2014/main" val="1777724064"/>
                    </a:ext>
                  </a:extLst>
                </a:gridCol>
                <a:gridCol w="2596055">
                  <a:extLst>
                    <a:ext uri="{9D8B030D-6E8A-4147-A177-3AD203B41FA5}">
                      <a16:colId xmlns:a16="http://schemas.microsoft.com/office/drawing/2014/main" val="651533364"/>
                    </a:ext>
                  </a:extLst>
                </a:gridCol>
                <a:gridCol w="515007">
                  <a:extLst>
                    <a:ext uri="{9D8B030D-6E8A-4147-A177-3AD203B41FA5}">
                      <a16:colId xmlns:a16="http://schemas.microsoft.com/office/drawing/2014/main" val="555547644"/>
                    </a:ext>
                  </a:extLst>
                </a:gridCol>
              </a:tblGrid>
              <a:tr h="159761">
                <a:tc>
                  <a:txBody>
                    <a:bodyPr/>
                    <a:lstStyle/>
                    <a:p>
                      <a:pP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solidFill>
                      <a:srgbClr val="DEEAF6"/>
                    </a:solidFill>
                  </a:tcPr>
                </a:tc>
                <a:tc>
                  <a:txBody>
                    <a:bodyPr/>
                    <a:lstStyle/>
                    <a:p>
                      <a:pPr>
                        <a:lnSpc>
                          <a:spcPct val="107000"/>
                        </a:lnSpc>
                      </a:pPr>
                      <a:r>
                        <a:rPr lang="tr-TR" sz="1000" b="1" dirty="0">
                          <a:solidFill>
                            <a:srgbClr val="000000"/>
                          </a:solidFill>
                          <a:effectLst/>
                          <a:latin typeface="Candara" panose="020E0502030303020204" pitchFamily="34" charset="0"/>
                          <a:ea typeface="Calibri" panose="020F0502020204030204" pitchFamily="34" charset="0"/>
                          <a:cs typeface="Candara" panose="020E0502030303020204" pitchFamily="34" charset="0"/>
                        </a:rPr>
                        <a:t>2020-2021</a:t>
                      </a:r>
                      <a:endParaRPr lang="tr-TR" sz="1000" dirty="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a:noFill/>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DEEAF6"/>
                    </a:solidFill>
                  </a:tcPr>
                </a:tc>
                <a:tc>
                  <a:txBody>
                    <a:bodyPr/>
                    <a:lstStyle/>
                    <a:p>
                      <a:pPr algn="ctr">
                        <a:lnSpc>
                          <a:spcPct val="107000"/>
                        </a:lnSpc>
                      </a:pPr>
                      <a:r>
                        <a:rPr lang="tr-TR" sz="1000" b="1" dirty="0">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endParaRPr lang="tr-TR" sz="1000" dirty="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DEEAF6"/>
                    </a:solidFill>
                  </a:tcPr>
                </a:tc>
                <a:tc>
                  <a:txBody>
                    <a:bodyPr/>
                    <a:lstStyle/>
                    <a:p>
                      <a:pP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solidFill>
                      <a:srgbClr val="DEEAF6"/>
                    </a:solidFill>
                  </a:tcPr>
                </a:tc>
                <a:tc>
                  <a:txBody>
                    <a:bodyPr/>
                    <a:lstStyle/>
                    <a:p>
                      <a:pPr>
                        <a:lnSpc>
                          <a:spcPct val="107000"/>
                        </a:lnSpc>
                      </a:pPr>
                      <a:r>
                        <a:rPr lang="tr-TR" sz="1000" b="1" dirty="0">
                          <a:solidFill>
                            <a:srgbClr val="000000"/>
                          </a:solidFill>
                          <a:effectLst/>
                          <a:latin typeface="Candara" panose="020E0502030303020204" pitchFamily="34" charset="0"/>
                          <a:ea typeface="Calibri" panose="020F0502020204030204" pitchFamily="34" charset="0"/>
                          <a:cs typeface="Candara" panose="020E0502030303020204" pitchFamily="34" charset="0"/>
                        </a:rPr>
                        <a:t>2022</a:t>
                      </a:r>
                      <a:endParaRPr lang="tr-TR" sz="1000" dirty="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a:noFill/>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DEEAF6"/>
                    </a:solidFill>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DEEAF6"/>
                    </a:solidFill>
                  </a:tcPr>
                </a:tc>
                <a:extLst>
                  <a:ext uri="{0D108BD9-81ED-4DB2-BD59-A6C34878D82A}">
                    <a16:rowId xmlns:a16="http://schemas.microsoft.com/office/drawing/2014/main" val="3315084975"/>
                  </a:ext>
                </a:extLst>
              </a:tr>
              <a:tr h="494125">
                <a:tc>
                  <a:txBody>
                    <a:bodyPr/>
                    <a:lstStyle/>
                    <a:p>
                      <a:pP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BAŞLIKLAR</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28575" cap="flat" cmpd="sng" algn="ctr">
                      <a:solidFill>
                        <a:srgbClr val="000000"/>
                      </a:solidFill>
                      <a:prstDash val="solid"/>
                      <a:round/>
                      <a:headEnd type="none" w="med" len="med"/>
                      <a:tailEnd type="none" w="med" len="med"/>
                    </a:lnL>
                    <a:lnR>
                      <a:noFill/>
                    </a:lnR>
                    <a:lnT>
                      <a:noFill/>
                    </a:lnT>
                    <a:lnB>
                      <a:noFill/>
                    </a:lnB>
                    <a:solidFill>
                      <a:srgbClr val="DEEAF6"/>
                    </a:solidFill>
                  </a:tcPr>
                </a:tc>
                <a:tc>
                  <a:txBody>
                    <a:bodyPr/>
                    <a:lstStyle/>
                    <a:p>
                      <a:pP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ÖLÇÜTLER</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a:noFill/>
                    </a:lnL>
                    <a:lnR w="12700" cap="flat" cmpd="sng" algn="ctr">
                      <a:solidFill>
                        <a:schemeClr val="tx1"/>
                      </a:solidFill>
                      <a:prstDash val="solid"/>
                      <a:round/>
                      <a:headEnd type="none" w="med" len="med"/>
                      <a:tailEnd type="none" w="med" len="med"/>
                    </a:lnR>
                    <a:lnT>
                      <a:noFill/>
                    </a:lnT>
                    <a:lnB>
                      <a:noFill/>
                    </a:lnB>
                    <a:solidFill>
                      <a:srgbClr val="DEEAF6"/>
                    </a:solidFill>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Ölçüt Toplam Puan</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EEAF6"/>
                    </a:solidFill>
                  </a:tcPr>
                </a:tc>
                <a:tc>
                  <a:txBody>
                    <a:bodyPr/>
                    <a:lstStyle/>
                    <a:p>
                      <a:pP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BAŞLIKLAR</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a:noFill/>
                    </a:lnR>
                    <a:lnT>
                      <a:noFill/>
                    </a:lnT>
                    <a:lnB>
                      <a:noFill/>
                    </a:lnB>
                    <a:solidFill>
                      <a:srgbClr val="DEEAF6"/>
                    </a:solidFill>
                  </a:tcPr>
                </a:tc>
                <a:tc>
                  <a:txBody>
                    <a:bodyPr/>
                    <a:lstStyle/>
                    <a:p>
                      <a:pP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ÖLÇÜTLER</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a:noFill/>
                    </a:lnL>
                    <a:lnR w="12700" cap="flat" cmpd="sng" algn="ctr">
                      <a:solidFill>
                        <a:schemeClr val="tx1"/>
                      </a:solidFill>
                      <a:prstDash val="solid"/>
                      <a:round/>
                      <a:headEnd type="none" w="med" len="med"/>
                      <a:tailEnd type="none" w="med" len="med"/>
                    </a:lnR>
                    <a:lnT>
                      <a:noFill/>
                    </a:lnT>
                    <a:lnB>
                      <a:noFill/>
                    </a:lnB>
                    <a:solidFill>
                      <a:srgbClr val="DEEAF6"/>
                    </a:solidFill>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Ölçüt Toplam Puan</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DEEAF6"/>
                    </a:solidFill>
                  </a:tcPr>
                </a:tc>
                <a:extLst>
                  <a:ext uri="{0D108BD9-81ED-4DB2-BD59-A6C34878D82A}">
                    <a16:rowId xmlns:a16="http://schemas.microsoft.com/office/drawing/2014/main" val="944827126"/>
                  </a:ext>
                </a:extLst>
              </a:tr>
              <a:tr h="326943">
                <a:tc>
                  <a:txBody>
                    <a:bodyPr/>
                    <a:lstStyle/>
                    <a:p>
                      <a:pP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28575" cap="flat" cmpd="sng" algn="ctr">
                      <a:solidFill>
                        <a:srgbClr val="000000"/>
                      </a:solidFill>
                      <a:prstDash val="solid"/>
                      <a:round/>
                      <a:headEnd type="none" w="med" len="med"/>
                      <a:tailEnd type="none" w="med" len="med"/>
                    </a:lnL>
                    <a:lnR>
                      <a:noFill/>
                    </a:lnR>
                    <a:lnT>
                      <a:noFill/>
                    </a:lnT>
                    <a:lnB>
                      <a:noFill/>
                    </a:lnB>
                  </a:tcPr>
                </a:tc>
                <a:tc>
                  <a:txBody>
                    <a:bodyPr/>
                    <a:lstStyle/>
                    <a:p>
                      <a:pP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rowSpan="5">
                  <a:txBody>
                    <a:bodyPr/>
                    <a:lstStyle/>
                    <a:p>
                      <a:pPr marL="71755" marR="71755">
                        <a:lnSpc>
                          <a:spcPct val="107000"/>
                        </a:lnSpc>
                        <a:spcAft>
                          <a:spcPts val="0"/>
                        </a:spcAft>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Liderlik, Yönetim ve Kalite (3</a:t>
                      </a:r>
                      <a:r>
                        <a:rPr lang="tr-TR" sz="1000" b="1">
                          <a:solidFill>
                            <a:srgbClr val="000000"/>
                          </a:solidFill>
                          <a:effectLst/>
                          <a:highlight>
                            <a:srgbClr val="FFFF00"/>
                          </a:highlight>
                          <a:latin typeface="Candara" panose="020E0502030303020204" pitchFamily="34" charset="0"/>
                          <a:ea typeface="Calibri" panose="020F0502020204030204" pitchFamily="34" charset="0"/>
                          <a:cs typeface="Candara" panose="020E0502030303020204" pitchFamily="34" charset="0"/>
                        </a:rPr>
                        <a:t>00</a:t>
                      </a: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 Puan)</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vert="vert27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107000"/>
                        </a:lnSpc>
                      </a:pPr>
                      <a:r>
                        <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rPr>
                        <a:t>A.1. Liderlik ve Kalite</a:t>
                      </a:r>
                    </a:p>
                    <a:p>
                      <a:pPr>
                        <a:lnSpc>
                          <a:spcPct val="107000"/>
                        </a:lnSpc>
                      </a:pPr>
                      <a:r>
                        <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p>
                  </a:txBody>
                  <a:tcPr marL="12453" marR="12453"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60</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28689389"/>
                  </a:ext>
                </a:extLst>
              </a:tr>
              <a:tr h="326943">
                <a:tc rowSpan="4">
                  <a:txBody>
                    <a:bodyPr/>
                    <a:lstStyle/>
                    <a:p>
                      <a:pPr marL="71755" marR="71755">
                        <a:lnSpc>
                          <a:spcPct val="107000"/>
                        </a:lnSpc>
                        <a:spcAft>
                          <a:spcPts val="0"/>
                        </a:spcAft>
                      </a:pPr>
                      <a:r>
                        <a:rPr lang="tr-TR" sz="1000" b="1" dirty="0">
                          <a:solidFill>
                            <a:srgbClr val="000000"/>
                          </a:solidFill>
                          <a:effectLst/>
                          <a:latin typeface="Candara" panose="020E0502030303020204" pitchFamily="34" charset="0"/>
                          <a:ea typeface="Calibri" panose="020F0502020204030204" pitchFamily="34" charset="0"/>
                          <a:cs typeface="Candara" panose="020E0502030303020204" pitchFamily="34" charset="0"/>
                        </a:rPr>
                        <a:t>Kalite Güvencesi Sistemi (200 Puan)</a:t>
                      </a:r>
                      <a:endParaRPr lang="tr-TR" sz="1000" dirty="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vert="vert270">
                    <a:lnL w="28575"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C000"/>
                    </a:solidFill>
                  </a:tcPr>
                </a:tc>
                <a:tc>
                  <a:txBody>
                    <a:bodyPr/>
                    <a:lstStyle/>
                    <a:p>
                      <a:pPr>
                        <a:lnSpc>
                          <a:spcPct val="107000"/>
                        </a:lnSpc>
                      </a:pPr>
                      <a:r>
                        <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rPr>
                        <a:t>A.1. Misyon ve Stratejik Amaçlar</a:t>
                      </a:r>
                    </a:p>
                  </a:txBody>
                  <a:tcPr marL="12453" marR="12453"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60</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vMerge="1">
                  <a:txBody>
                    <a:bodyPr/>
                    <a:lstStyle/>
                    <a:p>
                      <a:endParaRPr lang="tr-TR"/>
                    </a:p>
                  </a:txBody>
                  <a:tcPr/>
                </a:tc>
                <a:tc>
                  <a:txBody>
                    <a:bodyPr/>
                    <a:lstStyle/>
                    <a:p>
                      <a:pPr>
                        <a:lnSpc>
                          <a:spcPct val="107000"/>
                        </a:lnSpc>
                      </a:pPr>
                      <a:r>
                        <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rPr>
                        <a:t>A2. Misyon ve Stratejik Amaçlar</a:t>
                      </a:r>
                    </a:p>
                    <a:p>
                      <a:pPr>
                        <a:lnSpc>
                          <a:spcPct val="107000"/>
                        </a:lnSpc>
                      </a:pPr>
                      <a:r>
                        <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p>
                  </a:txBody>
                  <a:tcPr marL="12453" marR="12453"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60</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597534"/>
                  </a:ext>
                </a:extLst>
              </a:tr>
              <a:tr h="159761">
                <a:tc vMerge="1">
                  <a:txBody>
                    <a:bodyPr/>
                    <a:lstStyle/>
                    <a:p>
                      <a:endParaRPr lang="tr-TR"/>
                    </a:p>
                  </a:txBody>
                  <a:tcPr/>
                </a:tc>
                <a:tc>
                  <a:txBody>
                    <a:bodyPr/>
                    <a:lstStyle/>
                    <a:p>
                      <a:pPr>
                        <a:lnSpc>
                          <a:spcPct val="107000"/>
                        </a:lnSpc>
                      </a:pPr>
                      <a:r>
                        <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rPr>
                        <a:t>A.2. İç Kalite Güvencesi </a:t>
                      </a:r>
                    </a:p>
                  </a:txBody>
                  <a:tcPr marL="12453" marR="12453"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60</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vMerge="1">
                  <a:txBody>
                    <a:bodyPr/>
                    <a:lstStyle/>
                    <a:p>
                      <a:endParaRPr lang="tr-TR"/>
                    </a:p>
                  </a:txBody>
                  <a:tcPr/>
                </a:tc>
                <a:tc>
                  <a:txBody>
                    <a:bodyPr/>
                    <a:lstStyle/>
                    <a:p>
                      <a:pPr>
                        <a:lnSpc>
                          <a:spcPct val="107000"/>
                        </a:lnSpc>
                      </a:pPr>
                      <a:r>
                        <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rPr>
                        <a:t>A.3. Yönetim Sistemleri</a:t>
                      </a:r>
                    </a:p>
                  </a:txBody>
                  <a:tcPr marL="12453" marR="12453"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60</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34883039"/>
                  </a:ext>
                </a:extLst>
              </a:tr>
              <a:tr h="326943">
                <a:tc vMerge="1">
                  <a:txBody>
                    <a:bodyPr/>
                    <a:lstStyle/>
                    <a:p>
                      <a:endParaRPr lang="tr-TR"/>
                    </a:p>
                  </a:txBody>
                  <a:tcPr/>
                </a:tc>
                <a:tc>
                  <a:txBody>
                    <a:bodyPr/>
                    <a:lstStyle/>
                    <a:p>
                      <a:pPr>
                        <a:lnSpc>
                          <a:spcPct val="107000"/>
                        </a:lnSpc>
                      </a:pPr>
                      <a:r>
                        <a:rPr lang="tr-TR" sz="1000" dirty="0">
                          <a:solidFill>
                            <a:srgbClr val="000000"/>
                          </a:solidFill>
                          <a:effectLst/>
                          <a:latin typeface="Candara" panose="020E0502030303020204" pitchFamily="34" charset="0"/>
                          <a:ea typeface="Calibri" panose="020F0502020204030204" pitchFamily="34" charset="0"/>
                          <a:cs typeface="Candara" panose="020E0502030303020204" pitchFamily="34" charset="0"/>
                        </a:rPr>
                        <a:t>A.3. Paydaş Katılımı</a:t>
                      </a:r>
                    </a:p>
                  </a:txBody>
                  <a:tcPr marL="12453" marR="12453"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40</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vMerge="1">
                  <a:txBody>
                    <a:bodyPr/>
                    <a:lstStyle/>
                    <a:p>
                      <a:endParaRPr lang="tr-TR"/>
                    </a:p>
                  </a:txBody>
                  <a:tcPr/>
                </a:tc>
                <a:tc>
                  <a:txBody>
                    <a:bodyPr/>
                    <a:lstStyle/>
                    <a:p>
                      <a:pPr>
                        <a:lnSpc>
                          <a:spcPct val="107000"/>
                        </a:lnSpc>
                      </a:pPr>
                      <a:r>
                        <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rPr>
                        <a:t>A.4. Paydaş Katılımı</a:t>
                      </a:r>
                    </a:p>
                    <a:p>
                      <a:pPr>
                        <a:lnSpc>
                          <a:spcPct val="107000"/>
                        </a:lnSpc>
                      </a:pPr>
                      <a:r>
                        <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p>
                  </a:txBody>
                  <a:tcPr marL="12453" marR="12453"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60</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68528226"/>
                  </a:ext>
                </a:extLst>
              </a:tr>
              <a:tr h="159761">
                <a:tc vMerge="1">
                  <a:txBody>
                    <a:bodyPr/>
                    <a:lstStyle/>
                    <a:p>
                      <a:endParaRPr lang="tr-TR"/>
                    </a:p>
                  </a:txBody>
                  <a:tcPr/>
                </a:tc>
                <a:tc>
                  <a:txBody>
                    <a:bodyPr/>
                    <a:lstStyle/>
                    <a:p>
                      <a:pPr>
                        <a:lnSpc>
                          <a:spcPct val="107000"/>
                        </a:lnSpc>
                      </a:pPr>
                      <a:r>
                        <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rPr>
                        <a:t>A.4. Uluslararasılaşma</a:t>
                      </a:r>
                    </a:p>
                  </a:txBody>
                  <a:tcPr marL="12453" marR="12453"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40</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vMerge="1">
                  <a:txBody>
                    <a:bodyPr/>
                    <a:lstStyle/>
                    <a:p>
                      <a:endParaRPr lang="tr-TR"/>
                    </a:p>
                  </a:txBody>
                  <a:tcPr/>
                </a:tc>
                <a:tc>
                  <a:txBody>
                    <a:bodyPr/>
                    <a:lstStyle/>
                    <a:p>
                      <a:pPr>
                        <a:lnSpc>
                          <a:spcPct val="107000"/>
                        </a:lnSpc>
                      </a:pPr>
                      <a:r>
                        <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rPr>
                        <a:t>A.5. Uluslararasılaşma</a:t>
                      </a:r>
                    </a:p>
                  </a:txBody>
                  <a:tcPr marL="12453" marR="12453"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60</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8881979"/>
                  </a:ext>
                </a:extLst>
              </a:tr>
              <a:tr h="335840">
                <a:tc rowSpan="6">
                  <a:txBody>
                    <a:bodyPr/>
                    <a:lstStyle/>
                    <a:p>
                      <a:pPr marL="71755" marR="71755">
                        <a:lnSpc>
                          <a:spcPct val="107000"/>
                        </a:lnSpc>
                        <a:spcAft>
                          <a:spcPts val="0"/>
                        </a:spcAft>
                      </a:pPr>
                      <a:r>
                        <a:rPr lang="tr-TR" sz="1000" b="1" dirty="0">
                          <a:solidFill>
                            <a:srgbClr val="000000"/>
                          </a:solidFill>
                          <a:effectLst/>
                          <a:latin typeface="Candara" panose="020E0502030303020204" pitchFamily="34" charset="0"/>
                          <a:ea typeface="Calibri" panose="020F0502020204030204" pitchFamily="34" charset="0"/>
                          <a:cs typeface="Candara" panose="020E0502030303020204" pitchFamily="34" charset="0"/>
                        </a:rPr>
                        <a:t>Eğitim ve Öğretim (400 Puan)</a:t>
                      </a:r>
                      <a:endParaRPr lang="tr-TR" sz="1000" dirty="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vert="vert270">
                    <a:lnL w="28575"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nSpc>
                          <a:spcPct val="107000"/>
                        </a:lnSpc>
                      </a:pPr>
                      <a:r>
                        <a:rPr lang="tr-TR" sz="1000" dirty="0">
                          <a:solidFill>
                            <a:srgbClr val="000000"/>
                          </a:solidFill>
                          <a:effectLst/>
                          <a:latin typeface="Candara" panose="020E0502030303020204" pitchFamily="34" charset="0"/>
                          <a:ea typeface="Calibri" panose="020F0502020204030204" pitchFamily="34" charset="0"/>
                          <a:cs typeface="Candara" panose="020E0502030303020204" pitchFamily="34" charset="0"/>
                        </a:rPr>
                        <a:t>B.1. Programların Tasarımı ve Onayı</a:t>
                      </a:r>
                    </a:p>
                  </a:txBody>
                  <a:tcPr marL="12453" marR="12453"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60</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rowSpan="4">
                  <a:txBody>
                    <a:bodyPr/>
                    <a:lstStyle/>
                    <a:p>
                      <a:pPr marL="71755" marR="71755">
                        <a:lnSpc>
                          <a:spcPct val="107000"/>
                        </a:lnSpc>
                        <a:spcAft>
                          <a:spcPts val="0"/>
                        </a:spcAft>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Eğitim ve Öğretim (400 Puan)</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vert="vert27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00B0F0"/>
                    </a:solidFill>
                  </a:tcPr>
                </a:tc>
                <a:tc>
                  <a:txBody>
                    <a:bodyPr/>
                    <a:lstStyle/>
                    <a:p>
                      <a:pPr>
                        <a:lnSpc>
                          <a:spcPct val="107000"/>
                        </a:lnSpc>
                      </a:pPr>
                      <a:r>
                        <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rPr>
                        <a:t>B.1. Program Tasarımı, Değerlendirmesi ve Güncellenmesi</a:t>
                      </a:r>
                    </a:p>
                    <a:p>
                      <a:pP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140 </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739433022"/>
                  </a:ext>
                </a:extLst>
              </a:tr>
              <a:tr h="448343">
                <a:tc vMerge="1">
                  <a:txBody>
                    <a:bodyPr/>
                    <a:lstStyle/>
                    <a:p>
                      <a:endParaRPr lang="tr-TR"/>
                    </a:p>
                  </a:txBody>
                  <a:tcPr/>
                </a:tc>
                <a:tc>
                  <a:txBody>
                    <a:bodyPr/>
                    <a:lstStyle/>
                    <a:p>
                      <a:pPr>
                        <a:lnSpc>
                          <a:spcPct val="107000"/>
                        </a:lnSpc>
                      </a:pPr>
                      <a:r>
                        <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rPr>
                        <a:t>B.2. Öğrenci Kabulü ve Gelişimi</a:t>
                      </a:r>
                    </a:p>
                  </a:txBody>
                  <a:tcPr marL="12453" marR="12453"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40</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vMerge="1">
                  <a:txBody>
                    <a:bodyPr/>
                    <a:lstStyle/>
                    <a:p>
                      <a:endParaRPr lang="tr-TR"/>
                    </a:p>
                  </a:txBody>
                  <a:tcPr/>
                </a:tc>
                <a:tc>
                  <a:txBody>
                    <a:bodyPr/>
                    <a:lstStyle/>
                    <a:p>
                      <a:pPr>
                        <a:lnSpc>
                          <a:spcPct val="107000"/>
                        </a:lnSpc>
                      </a:pPr>
                      <a:r>
                        <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rPr>
                        <a:t>B.2.</a:t>
                      </a:r>
                      <a:r>
                        <a:rPr lang="tr-TR"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rPr>
                        <a:t>Programların Yürütülmesi (Öğrenci Merkezli Öğrenme Öğretme ve Değerlendirme)</a:t>
                      </a:r>
                    </a:p>
                  </a:txBody>
                  <a:tcPr marL="12453" marR="12453"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80</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11587733"/>
                  </a:ext>
                </a:extLst>
              </a:tr>
              <a:tr h="326943">
                <a:tc vMerge="1">
                  <a:txBody>
                    <a:bodyPr/>
                    <a:lstStyle/>
                    <a:p>
                      <a:endParaRPr lang="tr-TR"/>
                    </a:p>
                  </a:txBody>
                  <a:tcPr/>
                </a:tc>
                <a:tc>
                  <a:txBody>
                    <a:bodyPr/>
                    <a:lstStyle/>
                    <a:p>
                      <a:pPr>
                        <a:lnSpc>
                          <a:spcPct val="107000"/>
                        </a:lnSpc>
                      </a:pPr>
                      <a:r>
                        <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rPr>
                        <a:t>B.3. Öğrenci Merkezli Öğrenme Öğretme ve Değerlendirme</a:t>
                      </a:r>
                    </a:p>
                  </a:txBody>
                  <a:tcPr marL="12453" marR="12453"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80</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vMerge="1">
                  <a:txBody>
                    <a:bodyPr/>
                    <a:lstStyle/>
                    <a:p>
                      <a:endParaRPr lang="tr-TR"/>
                    </a:p>
                  </a:txBody>
                  <a:tcPr/>
                </a:tc>
                <a:tc>
                  <a:txBody>
                    <a:bodyPr/>
                    <a:lstStyle/>
                    <a:p>
                      <a:pPr>
                        <a:lnSpc>
                          <a:spcPct val="107000"/>
                        </a:lnSpc>
                      </a:pPr>
                      <a:r>
                        <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rPr>
                        <a:t>B.3.</a:t>
                      </a:r>
                      <a:r>
                        <a:rPr lang="tr-TR"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rPr>
                        <a:t>Öğrenme Kaynakları ve Akademik Destek Hizmetleri</a:t>
                      </a:r>
                    </a:p>
                  </a:txBody>
                  <a:tcPr marL="12453" marR="12453"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80</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42438723"/>
                  </a:ext>
                </a:extLst>
              </a:tr>
              <a:tr h="326943">
                <a:tc vMerge="1">
                  <a:txBody>
                    <a:bodyPr/>
                    <a:lstStyle/>
                    <a:p>
                      <a:endParaRPr lang="tr-TR"/>
                    </a:p>
                  </a:txBody>
                  <a:tcPr/>
                </a:tc>
                <a:tc>
                  <a:txBody>
                    <a:bodyPr/>
                    <a:lstStyle/>
                    <a:p>
                      <a:pPr>
                        <a:lnSpc>
                          <a:spcPct val="107000"/>
                        </a:lnSpc>
                      </a:pPr>
                      <a:r>
                        <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rPr>
                        <a:t>B.4. Öğretim Kadrosunun Yetkinliği ve Mesleki Gelişimi</a:t>
                      </a:r>
                    </a:p>
                  </a:txBody>
                  <a:tcPr marL="12453" marR="12453"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60</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vMerge="1">
                  <a:txBody>
                    <a:bodyPr/>
                    <a:lstStyle/>
                    <a:p>
                      <a:endParaRPr lang="tr-TR"/>
                    </a:p>
                  </a:txBody>
                  <a:tcPr/>
                </a:tc>
                <a:tc>
                  <a:txBody>
                    <a:bodyPr/>
                    <a:lstStyle/>
                    <a:p>
                      <a:pPr>
                        <a:lnSpc>
                          <a:spcPct val="107000"/>
                        </a:lnSpc>
                      </a:pPr>
                      <a:r>
                        <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rPr>
                        <a:t>B.4.</a:t>
                      </a:r>
                      <a:r>
                        <a:rPr lang="tr-TR"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rPr>
                        <a:t>Öğretim Kadrosu</a:t>
                      </a:r>
                    </a:p>
                  </a:txBody>
                  <a:tcPr marL="12453" marR="12453"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100</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3633778"/>
                  </a:ext>
                </a:extLst>
              </a:tr>
              <a:tr h="159761">
                <a:tc vMerge="1">
                  <a:txBody>
                    <a:bodyPr/>
                    <a:lstStyle/>
                    <a:p>
                      <a:endParaRPr lang="tr-TR"/>
                    </a:p>
                  </a:txBody>
                  <a:tcPr/>
                </a:tc>
                <a:tc>
                  <a:txBody>
                    <a:bodyPr/>
                    <a:lstStyle/>
                    <a:p>
                      <a:pPr>
                        <a:lnSpc>
                          <a:spcPct val="107000"/>
                        </a:lnSpc>
                      </a:pPr>
                      <a:r>
                        <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rPr>
                        <a:t>B.5. Öğrenme Kaynakları</a:t>
                      </a:r>
                    </a:p>
                  </a:txBody>
                  <a:tcPr marL="12453" marR="12453"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80</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a:noFill/>
                    </a:lnR>
                    <a:lnT>
                      <a:noFill/>
                    </a:lnT>
                    <a:lnB>
                      <a:noFill/>
                    </a:lnB>
                    <a:solidFill>
                      <a:srgbClr val="00B0F0"/>
                    </a:solidFill>
                  </a:tcPr>
                </a:tc>
                <a:tc>
                  <a:txBody>
                    <a:bodyPr/>
                    <a:lstStyle/>
                    <a:p>
                      <a:pP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17122224"/>
                  </a:ext>
                </a:extLst>
              </a:tr>
              <a:tr h="326943">
                <a:tc vMerge="1">
                  <a:txBody>
                    <a:bodyPr/>
                    <a:lstStyle/>
                    <a:p>
                      <a:endParaRPr lang="tr-TR"/>
                    </a:p>
                  </a:txBody>
                  <a:tcPr/>
                </a:tc>
                <a:tc>
                  <a:txBody>
                    <a:bodyPr/>
                    <a:lstStyle/>
                    <a:p>
                      <a:pPr>
                        <a:lnSpc>
                          <a:spcPct val="107000"/>
                        </a:lnSpc>
                      </a:pPr>
                      <a:r>
                        <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rPr>
                        <a:t>B.6. Program Amaç ve Hedeflerin İzlenmesi ve Güncellenmesi</a:t>
                      </a:r>
                    </a:p>
                  </a:txBody>
                  <a:tcPr marL="12453" marR="12453"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80</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00B0F0"/>
                    </a:solidFill>
                  </a:tcPr>
                </a:tc>
                <a:tc>
                  <a:txBody>
                    <a:bodyPr/>
                    <a:lstStyle/>
                    <a:p>
                      <a:pP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1160857"/>
                  </a:ext>
                </a:extLst>
              </a:tr>
              <a:tr h="159761">
                <a:tc rowSpan="5">
                  <a:txBody>
                    <a:bodyPr/>
                    <a:lstStyle/>
                    <a:p>
                      <a:pPr marL="71755" marR="71755">
                        <a:lnSpc>
                          <a:spcPct val="107000"/>
                        </a:lnSpc>
                        <a:spcAft>
                          <a:spcPts val="0"/>
                        </a:spcAft>
                      </a:pPr>
                      <a:r>
                        <a:rPr lang="tr-TR" sz="1000" b="1" dirty="0">
                          <a:solidFill>
                            <a:srgbClr val="000000"/>
                          </a:solidFill>
                          <a:effectLst/>
                          <a:latin typeface="Candara" panose="020E0502030303020204" pitchFamily="34" charset="0"/>
                          <a:ea typeface="Calibri" panose="020F0502020204030204" pitchFamily="34" charset="0"/>
                          <a:cs typeface="Candara" panose="020E0502030303020204" pitchFamily="34" charset="0"/>
                        </a:rPr>
                        <a:t>Araştırma ve Geliştirme (150 Puan)</a:t>
                      </a:r>
                      <a:endParaRPr lang="tr-TR" sz="1000" dirty="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vert="vert270">
                    <a:lnL w="28575"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5911"/>
                    </a:solidFill>
                  </a:tcPr>
                </a:tc>
                <a:tc>
                  <a:txBody>
                    <a:bodyPr/>
                    <a:lstStyle/>
                    <a:p>
                      <a:pPr>
                        <a:lnSpc>
                          <a:spcPct val="107000"/>
                        </a:lnSpc>
                      </a:pPr>
                      <a:r>
                        <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rPr>
                        <a:t>C.1. Araştırma Stratejisi</a:t>
                      </a:r>
                    </a:p>
                  </a:txBody>
                  <a:tcPr marL="12453" marR="12453"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30</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C45911"/>
                    </a:solidFill>
                  </a:tcPr>
                </a:tc>
                <a:tc>
                  <a:txBody>
                    <a:bodyPr/>
                    <a:lstStyle/>
                    <a:p>
                      <a:pP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83056672"/>
                  </a:ext>
                </a:extLst>
              </a:tr>
              <a:tr h="335840">
                <a:tc vMerge="1">
                  <a:txBody>
                    <a:bodyPr/>
                    <a:lstStyle/>
                    <a:p>
                      <a:endParaRPr lang="tr-TR"/>
                    </a:p>
                  </a:txBody>
                  <a:tcPr/>
                </a:tc>
                <a:tc>
                  <a:txBody>
                    <a:bodyPr/>
                    <a:lstStyle/>
                    <a:p>
                      <a:pPr>
                        <a:lnSpc>
                          <a:spcPct val="107000"/>
                        </a:lnSpc>
                      </a:pPr>
                      <a:r>
                        <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rPr>
                        <a:t>C.2. Araştırma Kaynakları</a:t>
                      </a:r>
                    </a:p>
                  </a:txBody>
                  <a:tcPr marL="12453" marR="12453"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40</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rowSpan="4">
                  <a:txBody>
                    <a:bodyPr/>
                    <a:lstStyle/>
                    <a:p>
                      <a:pPr marL="71755" marR="71755">
                        <a:lnSpc>
                          <a:spcPct val="107000"/>
                        </a:lnSpc>
                        <a:spcAft>
                          <a:spcPts val="0"/>
                        </a:spcAft>
                      </a:pPr>
                      <a:r>
                        <a:rPr lang="tr-TR" sz="1000" b="1" dirty="0">
                          <a:solidFill>
                            <a:srgbClr val="000000"/>
                          </a:solidFill>
                          <a:effectLst/>
                          <a:latin typeface="Candara" panose="020E0502030303020204" pitchFamily="34" charset="0"/>
                          <a:ea typeface="Calibri" panose="020F0502020204030204" pitchFamily="34" charset="0"/>
                          <a:cs typeface="Candara" panose="020E0502030303020204" pitchFamily="34" charset="0"/>
                        </a:rPr>
                        <a:t>Araştırma ve Geliştirme (</a:t>
                      </a:r>
                      <a:r>
                        <a:rPr lang="tr-TR" sz="1000" b="1" dirty="0">
                          <a:solidFill>
                            <a:srgbClr val="000000"/>
                          </a:solidFill>
                          <a:effectLst/>
                          <a:highlight>
                            <a:srgbClr val="FFFF00"/>
                          </a:highlight>
                          <a:latin typeface="Candara" panose="020E0502030303020204" pitchFamily="34" charset="0"/>
                          <a:ea typeface="Calibri" panose="020F0502020204030204" pitchFamily="34" charset="0"/>
                          <a:cs typeface="Candara" panose="020E0502030303020204" pitchFamily="34" charset="0"/>
                        </a:rPr>
                        <a:t>200</a:t>
                      </a:r>
                      <a:r>
                        <a:rPr lang="tr-TR" sz="1000" b="1" dirty="0">
                          <a:solidFill>
                            <a:srgbClr val="000000"/>
                          </a:solidFill>
                          <a:effectLst/>
                          <a:latin typeface="Candara" panose="020E0502030303020204" pitchFamily="34" charset="0"/>
                          <a:ea typeface="Calibri" panose="020F0502020204030204" pitchFamily="34" charset="0"/>
                          <a:cs typeface="Candara" panose="020E0502030303020204" pitchFamily="34" charset="0"/>
                        </a:rPr>
                        <a:t> Puan)</a:t>
                      </a:r>
                      <a:endParaRPr lang="tr-TR" sz="1000" dirty="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vert="vert27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C45911"/>
                    </a:solidFill>
                  </a:tcPr>
                </a:tc>
                <a:tc>
                  <a:txBody>
                    <a:bodyPr/>
                    <a:lstStyle/>
                    <a:p>
                      <a:pPr>
                        <a:lnSpc>
                          <a:spcPct val="107000"/>
                        </a:lnSpc>
                      </a:pPr>
                      <a:r>
                        <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rPr>
                        <a:t>C.1. Araştırma Süreçlerinin Yönetimi ve Araştırma Kaynakları</a:t>
                      </a:r>
                    </a:p>
                  </a:txBody>
                  <a:tcPr marL="12453" marR="12453"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50</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08778661"/>
                  </a:ext>
                </a:extLst>
              </a:tr>
              <a:tr h="304115">
                <a:tc vMerge="1">
                  <a:txBody>
                    <a:bodyPr/>
                    <a:lstStyle/>
                    <a:p>
                      <a:endParaRPr lang="tr-TR"/>
                    </a:p>
                  </a:txBody>
                  <a:tcPr/>
                </a:tc>
                <a:tc rowSpan="2">
                  <a:txBody>
                    <a:bodyPr/>
                    <a:lstStyle/>
                    <a:p>
                      <a:pPr>
                        <a:lnSpc>
                          <a:spcPct val="107000"/>
                        </a:lnSpc>
                      </a:pPr>
                      <a:r>
                        <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rPr>
                        <a:t>C.3. Araştırma Yetkinliği</a:t>
                      </a:r>
                    </a:p>
                  </a:txBody>
                  <a:tcPr marL="12453" marR="12453" marT="0" marB="0">
                    <a:lnL>
                      <a:noFill/>
                    </a:lnL>
                    <a:lnR w="12700" cap="flat" cmpd="sng" algn="ctr">
                      <a:solidFill>
                        <a:schemeClr val="tx1"/>
                      </a:solidFill>
                      <a:prstDash val="solid"/>
                      <a:round/>
                      <a:headEnd type="none" w="med" len="med"/>
                      <a:tailEnd type="none" w="med" len="med"/>
                    </a:lnR>
                    <a:lnT>
                      <a:noFill/>
                    </a:lnT>
                    <a:lnB>
                      <a:noFill/>
                    </a:lnB>
                  </a:tcPr>
                </a:tc>
                <a:tc rowSpan="2">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40</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vMerge="1">
                  <a:txBody>
                    <a:bodyPr/>
                    <a:lstStyle/>
                    <a:p>
                      <a:endParaRPr lang="tr-TR"/>
                    </a:p>
                  </a:txBody>
                  <a:tcPr/>
                </a:tc>
                <a:tc>
                  <a:txBody>
                    <a:bodyPr/>
                    <a:lstStyle/>
                    <a:p>
                      <a:pPr>
                        <a:lnSpc>
                          <a:spcPct val="107000"/>
                        </a:lnSpc>
                      </a:pPr>
                      <a:r>
                        <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rPr>
                        <a:t>C.2. Araştırma Yetkinlikliği, İşbirlikler ve Destekler</a:t>
                      </a:r>
                    </a:p>
                  </a:txBody>
                  <a:tcPr marL="12453" marR="12453"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50</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57138423"/>
                  </a:ext>
                </a:extLst>
              </a:tr>
              <a:tr h="0">
                <a:tc vMerge="1">
                  <a:txBody>
                    <a:bodyPr/>
                    <a:lstStyle/>
                    <a:p>
                      <a:endParaRPr lang="tr-TR"/>
                    </a:p>
                  </a:txBody>
                  <a:tcPr/>
                </a:tc>
                <a:tc vMerge="1">
                  <a:txBody>
                    <a:bodyPr/>
                    <a:lstStyle/>
                    <a:p>
                      <a:pPr>
                        <a:lnSpc>
                          <a:spcPct val="107000"/>
                        </a:lnSpc>
                      </a:pP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a:noFill/>
                    </a:lnL>
                    <a:lnR>
                      <a:noFill/>
                    </a:lnR>
                    <a:lnT>
                      <a:noFill/>
                    </a:lnT>
                    <a:lnB>
                      <a:noFill/>
                    </a:lnB>
                  </a:tcPr>
                </a:tc>
                <a:tc vMerge="1">
                  <a:txBody>
                    <a:bodyPr/>
                    <a:lstStyle/>
                    <a:p>
                      <a:pPr>
                        <a:lnSpc>
                          <a:spcPct val="107000"/>
                        </a:lnSpc>
                      </a:pP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a:noFill/>
                    </a:lnL>
                    <a:lnR>
                      <a:noFill/>
                    </a:lnR>
                    <a:lnT>
                      <a:noFill/>
                    </a:lnT>
                    <a:lnB>
                      <a:noFill/>
                    </a:lnB>
                  </a:tcPr>
                </a:tc>
                <a:tc vMerge="1">
                  <a:txBody>
                    <a:bodyPr/>
                    <a:lstStyle/>
                    <a:p>
                      <a:endParaRPr lang="tr-TR"/>
                    </a:p>
                  </a:txBody>
                  <a:tcPr/>
                </a:tc>
                <a:tc rowSpan="2">
                  <a:txBody>
                    <a:bodyPr/>
                    <a:lstStyle/>
                    <a:p>
                      <a:pPr>
                        <a:lnSpc>
                          <a:spcPct val="107000"/>
                        </a:lnSpc>
                      </a:pPr>
                      <a:r>
                        <a:rPr lang="tr-TR" sz="1000" dirty="0">
                          <a:solidFill>
                            <a:srgbClr val="000000"/>
                          </a:solidFill>
                          <a:effectLst/>
                          <a:latin typeface="Candara" panose="020E0502030303020204" pitchFamily="34" charset="0"/>
                          <a:ea typeface="Calibri" panose="020F0502020204030204" pitchFamily="34" charset="0"/>
                          <a:cs typeface="Candara" panose="020E0502030303020204" pitchFamily="34" charset="0"/>
                        </a:rPr>
                        <a:t>C.3. Araştırma Performansı</a:t>
                      </a:r>
                    </a:p>
                  </a:txBody>
                  <a:tcPr marL="12453" marR="12453"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rowSpan="2">
                  <a:txBody>
                    <a:bodyPr/>
                    <a:lstStyle/>
                    <a:p>
                      <a:pPr algn="ctr">
                        <a:lnSpc>
                          <a:spcPct val="107000"/>
                        </a:lnSpc>
                      </a:pPr>
                      <a:r>
                        <a:rPr lang="tr-TR" sz="1000" b="1" dirty="0">
                          <a:solidFill>
                            <a:srgbClr val="000000"/>
                          </a:solidFill>
                          <a:effectLst/>
                          <a:latin typeface="Candara" panose="020E0502030303020204" pitchFamily="34" charset="0"/>
                          <a:ea typeface="Calibri" panose="020F0502020204030204" pitchFamily="34" charset="0"/>
                          <a:cs typeface="Candara" panose="020E0502030303020204" pitchFamily="34" charset="0"/>
                        </a:rPr>
                        <a:t>100</a:t>
                      </a:r>
                      <a:endParaRPr lang="tr-TR" sz="1000" dirty="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872351"/>
                  </a:ext>
                </a:extLst>
              </a:tr>
              <a:tr h="159761">
                <a:tc vMerge="1">
                  <a:txBody>
                    <a:bodyPr/>
                    <a:lstStyle/>
                    <a:p>
                      <a:endParaRPr lang="tr-TR"/>
                    </a:p>
                  </a:txBody>
                  <a:tcPr/>
                </a:tc>
                <a:tc>
                  <a:txBody>
                    <a:bodyPr/>
                    <a:lstStyle/>
                    <a:p>
                      <a:pPr>
                        <a:lnSpc>
                          <a:spcPct val="107000"/>
                        </a:lnSpc>
                      </a:pPr>
                      <a:r>
                        <a:rPr lang="tr-TR" sz="1000" dirty="0">
                          <a:solidFill>
                            <a:srgbClr val="000000"/>
                          </a:solidFill>
                          <a:effectLst/>
                          <a:latin typeface="Candara" panose="020E0502030303020204" pitchFamily="34" charset="0"/>
                          <a:ea typeface="Calibri" panose="020F0502020204030204" pitchFamily="34" charset="0"/>
                          <a:cs typeface="Candara" panose="020E0502030303020204" pitchFamily="34" charset="0"/>
                        </a:rPr>
                        <a:t>C.4. Araştırma Performansı</a:t>
                      </a:r>
                    </a:p>
                  </a:txBody>
                  <a:tcPr marL="12453" marR="12453"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pPr>
                      <a:r>
                        <a:rPr lang="tr-TR" sz="1000" b="1" dirty="0">
                          <a:solidFill>
                            <a:srgbClr val="000000"/>
                          </a:solidFill>
                          <a:effectLst/>
                          <a:latin typeface="Candara" panose="020E0502030303020204" pitchFamily="34" charset="0"/>
                          <a:ea typeface="Calibri" panose="020F0502020204030204" pitchFamily="34" charset="0"/>
                          <a:cs typeface="Candara" panose="020E0502030303020204" pitchFamily="34" charset="0"/>
                        </a:rPr>
                        <a:t>40</a:t>
                      </a:r>
                      <a:endParaRPr lang="tr-TR" sz="1000" dirty="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vMerge="1">
                  <a:txBody>
                    <a:bodyPr/>
                    <a:lstStyle/>
                    <a:p>
                      <a:endParaRPr lang="tr-TR"/>
                    </a:p>
                  </a:txBody>
                  <a:tcPr/>
                </a:tc>
                <a:tc vMerge="1">
                  <a:txBody>
                    <a:bodyPr/>
                    <a:lstStyle/>
                    <a:p>
                      <a:pPr>
                        <a:lnSpc>
                          <a:spcPct val="107000"/>
                        </a:lnSpc>
                      </a:pPr>
                      <a:r>
                        <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rPr>
                        <a:t>C.3. Araştırma Performansı</a:t>
                      </a:r>
                    </a:p>
                  </a:txBody>
                  <a:tcPr marL="12453" marR="12453" marT="0" marB="0">
                    <a:lnL>
                      <a:noFill/>
                    </a:lnL>
                    <a:lnR>
                      <a:noFill/>
                    </a:lnR>
                    <a:lnT>
                      <a:noFill/>
                    </a:lnT>
                    <a:lnB>
                      <a:noFill/>
                    </a:lnB>
                  </a:tcPr>
                </a:tc>
                <a:tc vMerge="1">
                  <a:txBody>
                    <a:bodyPr/>
                    <a:lstStyle/>
                    <a:p>
                      <a:pP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100</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a:noFill/>
                    </a:lnL>
                    <a:lnR w="28575"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53846683"/>
                  </a:ext>
                </a:extLst>
              </a:tr>
              <a:tr h="159761">
                <a:tc rowSpan="3">
                  <a:txBody>
                    <a:bodyPr/>
                    <a:lstStyle/>
                    <a:p>
                      <a:pPr marL="71755" marR="71755">
                        <a:lnSpc>
                          <a:spcPct val="107000"/>
                        </a:lnSpc>
                        <a:spcAft>
                          <a:spcPts val="0"/>
                        </a:spcAft>
                      </a:pPr>
                      <a:r>
                        <a:rPr lang="tr-TR" sz="1000" b="1" dirty="0">
                          <a:solidFill>
                            <a:srgbClr val="000000"/>
                          </a:solidFill>
                          <a:effectLst/>
                          <a:latin typeface="Candara" panose="020E0502030303020204" pitchFamily="34" charset="0"/>
                          <a:ea typeface="Calibri" panose="020F0502020204030204" pitchFamily="34" charset="0"/>
                          <a:cs typeface="Candara" panose="020E0502030303020204" pitchFamily="34" charset="0"/>
                        </a:rPr>
                        <a:t>Toplumsal Katkı (100 Puan)</a:t>
                      </a:r>
                      <a:endParaRPr lang="tr-TR" sz="1000" dirty="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vert="vert270">
                    <a:lnL w="28575"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E0B3"/>
                    </a:solidFill>
                  </a:tcPr>
                </a:tc>
                <a:tc>
                  <a:txBody>
                    <a:bodyPr/>
                    <a:lstStyle/>
                    <a:p>
                      <a:pPr>
                        <a:lnSpc>
                          <a:spcPct val="107000"/>
                        </a:lnSpc>
                      </a:pPr>
                      <a:r>
                        <a:rPr lang="tr-TR" sz="1000" dirty="0">
                          <a:solidFill>
                            <a:srgbClr val="000000"/>
                          </a:solidFill>
                          <a:effectLst/>
                          <a:latin typeface="Candara" panose="020E0502030303020204" pitchFamily="34" charset="0"/>
                          <a:ea typeface="Calibri" panose="020F0502020204030204" pitchFamily="34" charset="0"/>
                          <a:cs typeface="Candara" panose="020E0502030303020204" pitchFamily="34" charset="0"/>
                        </a:rPr>
                        <a:t>D.1. Toplumsal Katkı Politikası</a:t>
                      </a:r>
                    </a:p>
                  </a:txBody>
                  <a:tcPr marL="12453" marR="12453"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30</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C5E0B3"/>
                    </a:solidFill>
                  </a:tcPr>
                </a:tc>
                <a:tc>
                  <a:txBody>
                    <a:bodyPr/>
                    <a:lstStyle/>
                    <a:p>
                      <a:pPr>
                        <a:lnSpc>
                          <a:spcPct val="107000"/>
                        </a:lnSpc>
                      </a:pPr>
                      <a:r>
                        <a:rPr lang="tr-TR" sz="1000" b="1" dirty="0">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endParaRPr lang="tr-TR" sz="1000" dirty="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a:lnSpc>
                          <a:spcPct val="107000"/>
                        </a:lnSpc>
                      </a:pPr>
                      <a:r>
                        <a:rPr lang="tr-TR" sz="1000" b="1" dirty="0">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endParaRPr lang="tr-TR" sz="1000" dirty="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4088963035"/>
                  </a:ext>
                </a:extLst>
              </a:tr>
              <a:tr h="335840">
                <a:tc vMerge="1">
                  <a:txBody>
                    <a:bodyPr/>
                    <a:lstStyle/>
                    <a:p>
                      <a:endParaRPr lang="tr-TR"/>
                    </a:p>
                  </a:txBody>
                  <a:tcPr/>
                </a:tc>
                <a:tc>
                  <a:txBody>
                    <a:bodyPr/>
                    <a:lstStyle/>
                    <a:p>
                      <a:pPr>
                        <a:lnSpc>
                          <a:spcPct val="107000"/>
                        </a:lnSpc>
                      </a:pPr>
                      <a:r>
                        <a:rPr lang="tr-TR" sz="1000" dirty="0">
                          <a:solidFill>
                            <a:srgbClr val="000000"/>
                          </a:solidFill>
                          <a:effectLst/>
                          <a:latin typeface="Candara" panose="020E0502030303020204" pitchFamily="34" charset="0"/>
                          <a:ea typeface="Calibri" panose="020F0502020204030204" pitchFamily="34" charset="0"/>
                          <a:cs typeface="Candara" panose="020E0502030303020204" pitchFamily="34" charset="0"/>
                        </a:rPr>
                        <a:t>D.2. Toplumsal Katkı Kaynakları</a:t>
                      </a:r>
                    </a:p>
                  </a:txBody>
                  <a:tcPr marL="12453" marR="12453"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20</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rowSpan="2">
                  <a:txBody>
                    <a:bodyPr/>
                    <a:lstStyle/>
                    <a:p>
                      <a:pPr marL="71755" marR="71755">
                        <a:lnSpc>
                          <a:spcPct val="107000"/>
                        </a:lnSpc>
                        <a:spcAft>
                          <a:spcPts val="0"/>
                        </a:spcAft>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Toplumsal Katkı (100 Puan)</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vert="vert27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C5E0B3"/>
                    </a:solidFill>
                  </a:tcPr>
                </a:tc>
                <a:tc>
                  <a:txBody>
                    <a:bodyPr/>
                    <a:lstStyle/>
                    <a:p>
                      <a:pPr>
                        <a:lnSpc>
                          <a:spcPct val="107000"/>
                        </a:lnSpc>
                      </a:pPr>
                      <a:r>
                        <a:rPr lang="tr-TR" sz="1000" dirty="0">
                          <a:solidFill>
                            <a:srgbClr val="000000"/>
                          </a:solidFill>
                          <a:effectLst/>
                          <a:latin typeface="Candara" panose="020E0502030303020204" pitchFamily="34" charset="0"/>
                          <a:ea typeface="Calibri" panose="020F0502020204030204" pitchFamily="34" charset="0"/>
                          <a:cs typeface="Candara" panose="020E0502030303020204" pitchFamily="34" charset="0"/>
                        </a:rPr>
                        <a:t>D.1.</a:t>
                      </a:r>
                      <a:r>
                        <a:rPr lang="tr-TR" sz="1000" b="1"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00" dirty="0" err="1">
                          <a:solidFill>
                            <a:srgbClr val="000000"/>
                          </a:solidFill>
                          <a:effectLst/>
                          <a:latin typeface="Candara" panose="020E0502030303020204" pitchFamily="34" charset="0"/>
                          <a:ea typeface="Calibri" panose="020F0502020204030204" pitchFamily="34" charset="0"/>
                          <a:cs typeface="Candara" panose="020E0502030303020204" pitchFamily="34" charset="0"/>
                        </a:rPr>
                        <a:t>Toplumsal</a:t>
                      </a:r>
                      <a:r>
                        <a:rPr lang="en-US" sz="1000" dirty="0">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r>
                        <a:rPr lang="en-US" sz="1000" dirty="0" err="1">
                          <a:solidFill>
                            <a:srgbClr val="000000"/>
                          </a:solidFill>
                          <a:effectLst/>
                          <a:latin typeface="Candara" panose="020E0502030303020204" pitchFamily="34" charset="0"/>
                          <a:ea typeface="Calibri" panose="020F0502020204030204" pitchFamily="34" charset="0"/>
                          <a:cs typeface="Candara" panose="020E0502030303020204" pitchFamily="34" charset="0"/>
                        </a:rPr>
                        <a:t>Katkı</a:t>
                      </a:r>
                      <a:r>
                        <a:rPr lang="en-US" sz="1000" dirty="0">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r>
                        <a:rPr lang="en-US" sz="1000" dirty="0" err="1">
                          <a:solidFill>
                            <a:srgbClr val="000000"/>
                          </a:solidFill>
                          <a:effectLst/>
                          <a:latin typeface="Candara" panose="020E0502030303020204" pitchFamily="34" charset="0"/>
                          <a:ea typeface="Calibri" panose="020F0502020204030204" pitchFamily="34" charset="0"/>
                          <a:cs typeface="Candara" panose="020E0502030303020204" pitchFamily="34" charset="0"/>
                        </a:rPr>
                        <a:t>Süreçlerinin</a:t>
                      </a:r>
                      <a:r>
                        <a:rPr lang="en-US" sz="1000" dirty="0">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r>
                        <a:rPr lang="en-US" sz="1000" dirty="0" err="1">
                          <a:solidFill>
                            <a:srgbClr val="000000"/>
                          </a:solidFill>
                          <a:effectLst/>
                          <a:latin typeface="Candara" panose="020E0502030303020204" pitchFamily="34" charset="0"/>
                          <a:ea typeface="Calibri" panose="020F0502020204030204" pitchFamily="34" charset="0"/>
                          <a:cs typeface="Candara" panose="020E0502030303020204" pitchFamily="34" charset="0"/>
                        </a:rPr>
                        <a:t>Yönetimi</a:t>
                      </a:r>
                      <a:r>
                        <a:rPr lang="en-US" sz="1000" dirty="0">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r>
                        <a:rPr lang="en-US" sz="1000" dirty="0" err="1">
                          <a:solidFill>
                            <a:srgbClr val="000000"/>
                          </a:solidFill>
                          <a:effectLst/>
                          <a:latin typeface="Candara" panose="020E0502030303020204" pitchFamily="34" charset="0"/>
                          <a:ea typeface="Calibri" panose="020F0502020204030204" pitchFamily="34" charset="0"/>
                          <a:cs typeface="Candara" panose="020E0502030303020204" pitchFamily="34" charset="0"/>
                        </a:rPr>
                        <a:t>ve</a:t>
                      </a:r>
                      <a:r>
                        <a:rPr lang="en-US" sz="1000" dirty="0">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r>
                        <a:rPr lang="en-US" sz="1000" dirty="0" err="1">
                          <a:solidFill>
                            <a:srgbClr val="000000"/>
                          </a:solidFill>
                          <a:effectLst/>
                          <a:latin typeface="Candara" panose="020E0502030303020204" pitchFamily="34" charset="0"/>
                          <a:ea typeface="Calibri" panose="020F0502020204030204" pitchFamily="34" charset="0"/>
                          <a:cs typeface="Candara" panose="020E0502030303020204" pitchFamily="34" charset="0"/>
                        </a:rPr>
                        <a:t>Toplumsal</a:t>
                      </a:r>
                      <a:r>
                        <a:rPr lang="en-US" sz="1000" dirty="0">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r>
                        <a:rPr lang="en-US" sz="1000" dirty="0" err="1">
                          <a:solidFill>
                            <a:srgbClr val="000000"/>
                          </a:solidFill>
                          <a:effectLst/>
                          <a:latin typeface="Candara" panose="020E0502030303020204" pitchFamily="34" charset="0"/>
                          <a:ea typeface="Calibri" panose="020F0502020204030204" pitchFamily="34" charset="0"/>
                          <a:cs typeface="Candara" panose="020E0502030303020204" pitchFamily="34" charset="0"/>
                        </a:rPr>
                        <a:t>Katkı</a:t>
                      </a:r>
                      <a:endParaRPr lang="tr-TR" sz="1000" dirty="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pPr>
                      <a:r>
                        <a:rPr lang="tr-TR" sz="1000" b="1" dirty="0">
                          <a:solidFill>
                            <a:srgbClr val="000000"/>
                          </a:solidFill>
                          <a:effectLst/>
                          <a:latin typeface="Candara" panose="020E0502030303020204" pitchFamily="34" charset="0"/>
                          <a:ea typeface="Calibri" panose="020F0502020204030204" pitchFamily="34" charset="0"/>
                          <a:cs typeface="Candara" panose="020E0502030303020204" pitchFamily="34" charset="0"/>
                        </a:rPr>
                        <a:t>40</a:t>
                      </a:r>
                      <a:endParaRPr lang="tr-TR" sz="1000" dirty="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64942039"/>
                  </a:ext>
                </a:extLst>
              </a:tr>
              <a:tr h="185837">
                <a:tc vMerge="1">
                  <a:txBody>
                    <a:bodyPr/>
                    <a:lstStyle/>
                    <a:p>
                      <a:endParaRPr lang="tr-TR"/>
                    </a:p>
                  </a:txBody>
                  <a:tcPr/>
                </a:tc>
                <a:tc>
                  <a:txBody>
                    <a:bodyPr/>
                    <a:lstStyle/>
                    <a:p>
                      <a:pPr>
                        <a:lnSpc>
                          <a:spcPct val="107000"/>
                        </a:lnSpc>
                      </a:pPr>
                      <a:r>
                        <a:rPr lang="tr-TR" sz="1000" dirty="0">
                          <a:solidFill>
                            <a:srgbClr val="000000"/>
                          </a:solidFill>
                          <a:effectLst/>
                          <a:latin typeface="Candara" panose="020E0502030303020204" pitchFamily="34" charset="0"/>
                          <a:ea typeface="Calibri" panose="020F0502020204030204" pitchFamily="34" charset="0"/>
                          <a:cs typeface="Candara" panose="020E0502030303020204" pitchFamily="34" charset="0"/>
                        </a:rPr>
                        <a:t>D.3. Toplumsal Katkı Performansı</a:t>
                      </a:r>
                    </a:p>
                  </a:txBody>
                  <a:tcPr marL="12453" marR="12453"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pPr>
                      <a:r>
                        <a:rPr lang="tr-TR" sz="1000" b="1" dirty="0">
                          <a:solidFill>
                            <a:srgbClr val="000000"/>
                          </a:solidFill>
                          <a:effectLst/>
                          <a:latin typeface="Candara" panose="020E0502030303020204" pitchFamily="34" charset="0"/>
                          <a:ea typeface="Calibri" panose="020F0502020204030204" pitchFamily="34" charset="0"/>
                          <a:cs typeface="Candara" panose="020E0502030303020204" pitchFamily="34" charset="0"/>
                        </a:rPr>
                        <a:t>50</a:t>
                      </a:r>
                      <a:endParaRPr lang="tr-TR" sz="1000" dirty="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vMerge="1">
                  <a:txBody>
                    <a:bodyPr/>
                    <a:lstStyle/>
                    <a:p>
                      <a:endParaRPr lang="tr-TR"/>
                    </a:p>
                  </a:txBody>
                  <a:tcPr/>
                </a:tc>
                <a:tc>
                  <a:txBody>
                    <a:bodyPr/>
                    <a:lstStyle/>
                    <a:p>
                      <a:pPr>
                        <a:lnSpc>
                          <a:spcPct val="107000"/>
                        </a:lnSpc>
                      </a:pPr>
                      <a:r>
                        <a:rPr lang="tr-TR" sz="1000" dirty="0">
                          <a:solidFill>
                            <a:srgbClr val="000000"/>
                          </a:solidFill>
                          <a:effectLst/>
                          <a:latin typeface="Candara" panose="020E0502030303020204" pitchFamily="34" charset="0"/>
                          <a:ea typeface="Calibri" panose="020F0502020204030204" pitchFamily="34" charset="0"/>
                          <a:cs typeface="Candara" panose="020E0502030303020204" pitchFamily="34" charset="0"/>
                        </a:rPr>
                        <a:t>D.2.</a:t>
                      </a:r>
                      <a:r>
                        <a:rPr lang="tr-TR"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000" dirty="0">
                          <a:solidFill>
                            <a:srgbClr val="000000"/>
                          </a:solidFill>
                          <a:effectLst/>
                          <a:latin typeface="Candara" panose="020E0502030303020204" pitchFamily="34" charset="0"/>
                          <a:ea typeface="Calibri" panose="020F0502020204030204" pitchFamily="34" charset="0"/>
                          <a:cs typeface="Candara" panose="020E0502030303020204" pitchFamily="34" charset="0"/>
                        </a:rPr>
                        <a:t>Toplumsal Katkı Performansı</a:t>
                      </a:r>
                    </a:p>
                  </a:txBody>
                  <a:tcPr marL="12453" marR="12453"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pPr>
                      <a:r>
                        <a:rPr lang="tr-TR" sz="1000" b="1" dirty="0">
                          <a:solidFill>
                            <a:srgbClr val="000000"/>
                          </a:solidFill>
                          <a:effectLst/>
                          <a:latin typeface="Candara" panose="020E0502030303020204" pitchFamily="34" charset="0"/>
                          <a:ea typeface="Calibri" panose="020F0502020204030204" pitchFamily="34" charset="0"/>
                          <a:cs typeface="Candara" panose="020E0502030303020204" pitchFamily="34" charset="0"/>
                        </a:rPr>
                        <a:t>60</a:t>
                      </a:r>
                      <a:endParaRPr lang="tr-TR" sz="1000" dirty="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9703970"/>
                  </a:ext>
                </a:extLst>
              </a:tr>
              <a:tr h="185837">
                <a:tc rowSpan="5">
                  <a:txBody>
                    <a:bodyPr/>
                    <a:lstStyle/>
                    <a:p>
                      <a:pPr marL="71755" marR="71755">
                        <a:lnSpc>
                          <a:spcPct val="107000"/>
                        </a:lnSpc>
                        <a:spcAft>
                          <a:spcPts val="0"/>
                        </a:spcAft>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Yönetim Sistemi (150 Puan)</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vert="vert270">
                    <a:lnL w="28575"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D9D9D9"/>
                    </a:solidFill>
                  </a:tcPr>
                </a:tc>
                <a:tc>
                  <a:txBody>
                    <a:bodyPr/>
                    <a:lstStyle/>
                    <a:p>
                      <a:pPr>
                        <a:lnSpc>
                          <a:spcPct val="107000"/>
                        </a:lnSpc>
                      </a:pPr>
                      <a:r>
                        <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rPr>
                        <a:t>E.1. Yönetim ve İdari Birimlerin Yapısı</a:t>
                      </a:r>
                    </a:p>
                  </a:txBody>
                  <a:tcPr marL="12453" marR="12453"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30</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772743712"/>
                  </a:ext>
                </a:extLst>
              </a:tr>
              <a:tr h="159761">
                <a:tc vMerge="1">
                  <a:txBody>
                    <a:bodyPr/>
                    <a:lstStyle/>
                    <a:p>
                      <a:endParaRPr lang="tr-TR"/>
                    </a:p>
                  </a:txBody>
                  <a:tcPr/>
                </a:tc>
                <a:tc>
                  <a:txBody>
                    <a:bodyPr/>
                    <a:lstStyle/>
                    <a:p>
                      <a:pPr>
                        <a:lnSpc>
                          <a:spcPct val="107000"/>
                        </a:lnSpc>
                      </a:pPr>
                      <a:r>
                        <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rPr>
                        <a:t>E.2. Kaynakların Yönetimi</a:t>
                      </a:r>
                    </a:p>
                  </a:txBody>
                  <a:tcPr marL="12453" marR="12453"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20</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60532064"/>
                  </a:ext>
                </a:extLst>
              </a:tr>
              <a:tr h="159761">
                <a:tc vMerge="1">
                  <a:txBody>
                    <a:bodyPr/>
                    <a:lstStyle/>
                    <a:p>
                      <a:endParaRPr lang="tr-TR"/>
                    </a:p>
                  </a:txBody>
                  <a:tcPr/>
                </a:tc>
                <a:tc>
                  <a:txBody>
                    <a:bodyPr/>
                    <a:lstStyle/>
                    <a:p>
                      <a:pPr>
                        <a:lnSpc>
                          <a:spcPct val="107000"/>
                        </a:lnSpc>
                      </a:pPr>
                      <a:r>
                        <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rPr>
                        <a:t>E.3. Bilgi Yönetim Sistemi</a:t>
                      </a:r>
                    </a:p>
                  </a:txBody>
                  <a:tcPr marL="12453" marR="12453"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40</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03787735"/>
                  </a:ext>
                </a:extLst>
              </a:tr>
              <a:tr h="159761">
                <a:tc vMerge="1">
                  <a:txBody>
                    <a:bodyPr/>
                    <a:lstStyle/>
                    <a:p>
                      <a:endParaRPr lang="tr-TR"/>
                    </a:p>
                  </a:txBody>
                  <a:tcPr/>
                </a:tc>
                <a:tc>
                  <a:txBody>
                    <a:bodyPr/>
                    <a:lstStyle/>
                    <a:p>
                      <a:pPr>
                        <a:lnSpc>
                          <a:spcPct val="107000"/>
                        </a:lnSpc>
                      </a:pPr>
                      <a:r>
                        <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rPr>
                        <a:t>E.4. Destek Hizmetleri</a:t>
                      </a:r>
                    </a:p>
                  </a:txBody>
                  <a:tcPr marL="12453" marR="12453"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20</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10874546"/>
                  </a:ext>
                </a:extLst>
              </a:tr>
              <a:tr h="223338">
                <a:tc vMerge="1">
                  <a:txBody>
                    <a:bodyPr/>
                    <a:lstStyle/>
                    <a:p>
                      <a:endParaRPr lang="tr-TR"/>
                    </a:p>
                  </a:txBody>
                  <a:tcPr/>
                </a:tc>
                <a:tc>
                  <a:txBody>
                    <a:bodyPr/>
                    <a:lstStyle/>
                    <a:p>
                      <a:pPr>
                        <a:lnSpc>
                          <a:spcPct val="107000"/>
                        </a:lnSpc>
                      </a:pPr>
                      <a:r>
                        <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rPr>
                        <a:t>E.5. Kamuoyunu Bilgilendirme ve Hesap Verebilirlik</a:t>
                      </a:r>
                    </a:p>
                  </a:txBody>
                  <a:tcPr marL="12453" marR="12453"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40</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a:noFill/>
                    </a:lnR>
                    <a:lnT>
                      <a:noFill/>
                    </a:lnT>
                    <a:lnB>
                      <a:noFill/>
                    </a:lnB>
                  </a:tcPr>
                </a:tc>
                <a:tc>
                  <a:txBody>
                    <a:bodyPr/>
                    <a:lstStyle/>
                    <a:p>
                      <a:pP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a:noFill/>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52269475"/>
                  </a:ext>
                </a:extLst>
              </a:tr>
              <a:tr h="163189">
                <a:tc>
                  <a:txBody>
                    <a:bodyPr/>
                    <a:lstStyle/>
                    <a:p>
                      <a:pPr>
                        <a:lnSpc>
                          <a:spcPct val="107000"/>
                        </a:lnSpc>
                      </a:pPr>
                      <a:r>
                        <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p>
                  </a:txBody>
                  <a:tcPr marL="12453" marR="12453" marT="0" marB="0">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c>
                  <a:txBody>
                    <a:bodyPr/>
                    <a:lstStyle/>
                    <a:p>
                      <a:pP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TOPLAM</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a:noFill/>
                    </a:lnL>
                    <a:lnR w="12700" cap="flat" cmpd="sng" algn="ctr">
                      <a:solidFill>
                        <a:schemeClr val="tx1"/>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ctr">
                        <a:lnSpc>
                          <a:spcPct val="107000"/>
                        </a:lnSpc>
                      </a:pPr>
                      <a:r>
                        <a:rPr lang="tr-TR" sz="1000" b="1" dirty="0">
                          <a:solidFill>
                            <a:srgbClr val="000000"/>
                          </a:solidFill>
                          <a:effectLst/>
                          <a:latin typeface="Candara" panose="020E0502030303020204" pitchFamily="34" charset="0"/>
                          <a:ea typeface="Calibri" panose="020F0502020204030204" pitchFamily="34" charset="0"/>
                          <a:cs typeface="Candara" panose="020E0502030303020204" pitchFamily="34" charset="0"/>
                        </a:rPr>
                        <a:t>1000</a:t>
                      </a:r>
                      <a:endParaRPr lang="tr-TR" sz="1000" dirty="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 </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tcPr>
                </a:tc>
                <a:tc>
                  <a:txBody>
                    <a:bodyPr/>
                    <a:lstStyle/>
                    <a:p>
                      <a:pPr>
                        <a:lnSpc>
                          <a:spcPct val="107000"/>
                        </a:lnSpc>
                      </a:pPr>
                      <a:r>
                        <a:rPr lang="tr-TR" sz="1000" b="1">
                          <a:solidFill>
                            <a:srgbClr val="000000"/>
                          </a:solidFill>
                          <a:effectLst/>
                          <a:latin typeface="Candara" panose="020E0502030303020204" pitchFamily="34" charset="0"/>
                          <a:ea typeface="Calibri" panose="020F0502020204030204" pitchFamily="34" charset="0"/>
                          <a:cs typeface="Candara" panose="020E0502030303020204" pitchFamily="34" charset="0"/>
                        </a:rPr>
                        <a:t>TOPLAM</a:t>
                      </a:r>
                      <a:endParaRPr lang="tr-TR" sz="100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a:noFill/>
                    </a:lnL>
                    <a:lnR w="12700" cap="flat" cmpd="sng" algn="ctr">
                      <a:solidFill>
                        <a:schemeClr val="tx1"/>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tc>
                  <a:txBody>
                    <a:bodyPr/>
                    <a:lstStyle/>
                    <a:p>
                      <a:pPr algn="ctr">
                        <a:lnSpc>
                          <a:spcPct val="107000"/>
                        </a:lnSpc>
                      </a:pPr>
                      <a:r>
                        <a:rPr lang="tr-TR" sz="1000" b="1" dirty="0">
                          <a:solidFill>
                            <a:srgbClr val="000000"/>
                          </a:solidFill>
                          <a:effectLst/>
                          <a:latin typeface="Candara" panose="020E0502030303020204" pitchFamily="34" charset="0"/>
                          <a:ea typeface="Calibri" panose="020F0502020204030204" pitchFamily="34" charset="0"/>
                          <a:cs typeface="Candara" panose="020E0502030303020204" pitchFamily="34" charset="0"/>
                        </a:rPr>
                        <a:t>1000</a:t>
                      </a:r>
                      <a:endParaRPr lang="tr-TR" sz="1000" dirty="0">
                        <a:solidFill>
                          <a:srgbClr val="000000"/>
                        </a:solidFill>
                        <a:effectLst/>
                        <a:latin typeface="Candara" panose="020E0502030303020204" pitchFamily="34" charset="0"/>
                        <a:ea typeface="Calibri" panose="020F0502020204030204" pitchFamily="34" charset="0"/>
                        <a:cs typeface="Candara" panose="020E0502030303020204" pitchFamily="34" charset="0"/>
                      </a:endParaRPr>
                    </a:p>
                  </a:txBody>
                  <a:tcPr marL="12453" marR="12453" marT="0" marB="0">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7122496"/>
                  </a:ext>
                </a:extLst>
              </a:tr>
            </a:tbl>
          </a:graphicData>
        </a:graphic>
      </p:graphicFrame>
      <p:sp>
        <p:nvSpPr>
          <p:cNvPr id="22" name="Metin kutusu 21">
            <a:extLst>
              <a:ext uri="{FF2B5EF4-FFF2-40B4-BE49-F238E27FC236}">
                <a16:creationId xmlns:a16="http://schemas.microsoft.com/office/drawing/2014/main" id="{36457996-3A56-4FCA-B663-83525FAB14AD}"/>
              </a:ext>
            </a:extLst>
          </p:cNvPr>
          <p:cNvSpPr txBox="1"/>
          <p:nvPr/>
        </p:nvSpPr>
        <p:spPr>
          <a:xfrm>
            <a:off x="9049407" y="2505670"/>
            <a:ext cx="1944763" cy="923330"/>
          </a:xfrm>
          <a:prstGeom prst="rect">
            <a:avLst/>
          </a:prstGeom>
          <a:solidFill>
            <a:schemeClr val="accent4">
              <a:lumMod val="20000"/>
              <a:lumOff val="80000"/>
            </a:schemeClr>
          </a:solidFill>
        </p:spPr>
        <p:txBody>
          <a:bodyPr wrap="none" rtlCol="0">
            <a:spAutoFit/>
          </a:bodyPr>
          <a:lstStyle/>
          <a:p>
            <a:r>
              <a:rPr lang="tr-TR" dirty="0"/>
              <a:t>Başlık       5   →   4</a:t>
            </a:r>
          </a:p>
          <a:p>
            <a:r>
              <a:rPr lang="tr-TR" dirty="0"/>
              <a:t>Ölçüt      22   → 14</a:t>
            </a:r>
          </a:p>
          <a:p>
            <a:r>
              <a:rPr lang="tr-TR" dirty="0"/>
              <a:t>Alt ölçüt 58   → 46</a:t>
            </a:r>
          </a:p>
        </p:txBody>
      </p:sp>
      <p:pic>
        <p:nvPicPr>
          <p:cNvPr id="24" name="Resim 23">
            <a:extLst>
              <a:ext uri="{FF2B5EF4-FFF2-40B4-BE49-F238E27FC236}">
                <a16:creationId xmlns:a16="http://schemas.microsoft.com/office/drawing/2014/main" id="{C6965CED-CF42-4D06-A1C0-A6D6824CB1E5}"/>
              </a:ext>
            </a:extLst>
          </p:cNvPr>
          <p:cNvPicPr>
            <a:picLocks noChangeAspect="1"/>
          </p:cNvPicPr>
          <p:nvPr/>
        </p:nvPicPr>
        <p:blipFill>
          <a:blip r:embed="rId2"/>
          <a:stretch>
            <a:fillRect/>
          </a:stretch>
        </p:blipFill>
        <p:spPr>
          <a:xfrm>
            <a:off x="311783" y="1841937"/>
            <a:ext cx="8354209" cy="4699242"/>
          </a:xfrm>
          <a:prstGeom prst="rect">
            <a:avLst/>
          </a:prstGeom>
        </p:spPr>
      </p:pic>
      <p:sp>
        <p:nvSpPr>
          <p:cNvPr id="5" name="Metin kutusu 5">
            <a:extLst>
              <a:ext uri="{FF2B5EF4-FFF2-40B4-BE49-F238E27FC236}">
                <a16:creationId xmlns:a16="http://schemas.microsoft.com/office/drawing/2014/main" id="{4646FCDF-3B74-96D7-DBE4-93B79597C3D5}"/>
              </a:ext>
            </a:extLst>
          </p:cNvPr>
          <p:cNvSpPr txBox="1"/>
          <p:nvPr/>
        </p:nvSpPr>
        <p:spPr>
          <a:xfrm>
            <a:off x="521918" y="5683071"/>
            <a:ext cx="11148164" cy="923330"/>
          </a:xfrm>
          <a:prstGeom prst="rect">
            <a:avLst/>
          </a:prstGeom>
          <a:solidFill>
            <a:schemeClr val="accent3">
              <a:lumMod val="40000"/>
              <a:lumOff val="60000"/>
            </a:schemeClr>
          </a:solidFill>
        </p:spPr>
        <p:txBody>
          <a:bodyPr wrap="square" rtlCol="0">
            <a:spAutoFit/>
          </a:bodyPr>
          <a:lstStyle/>
          <a:p>
            <a:r>
              <a:rPr lang="tr-TR" b="1" u="sng" dirty="0">
                <a:solidFill>
                  <a:srgbClr val="FF0000"/>
                </a:solidFill>
              </a:rPr>
              <a:t>BU PUANLAMA İLE RUBRİK BAĞLANTISI?</a:t>
            </a:r>
          </a:p>
          <a:p>
            <a:r>
              <a:rPr lang="tr-TR" dirty="0"/>
              <a:t>Her Süreç için </a:t>
            </a:r>
            <a:r>
              <a:rPr lang="tr-TR" dirty="0" err="1"/>
              <a:t>PUKÖ’yü</a:t>
            </a:r>
            <a:r>
              <a:rPr lang="tr-TR" dirty="0"/>
              <a:t> paydaş-danışma kurulları önerileriyle tamamlaya bilinirse (olgunluk seviyesi 4) ve bunun yaygınlığı %60-70’e ulaşabilirse; ortalama 4 olgunluk düzeyine (700-800 puan?)  ulaşılabilir mi? </a:t>
            </a:r>
          </a:p>
        </p:txBody>
      </p:sp>
    </p:spTree>
    <p:extLst>
      <p:ext uri="{BB962C8B-B14F-4D97-AF65-F5344CB8AC3E}">
        <p14:creationId xmlns:p14="http://schemas.microsoft.com/office/powerpoint/2010/main" val="332046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2A102-47B5-93B4-415B-6A187BDA7E41}"/>
              </a:ext>
            </a:extLst>
          </p:cNvPr>
          <p:cNvSpPr>
            <a:spLocks noGrp="1"/>
          </p:cNvSpPr>
          <p:nvPr>
            <p:ph type="title"/>
          </p:nvPr>
        </p:nvSpPr>
        <p:spPr/>
        <p:txBody>
          <a:bodyPr>
            <a:normAutofit fontScale="90000"/>
          </a:bodyPr>
          <a:lstStyle/>
          <a:p>
            <a:r>
              <a:rPr lang="tr-TR" dirty="0"/>
              <a:t>2020 Öz-Akran Değerlendirme turunda tanımlanarak şimdiye kadar bitirilen/</a:t>
            </a:r>
            <a:r>
              <a:rPr lang="tr-TR" b="1" dirty="0"/>
              <a:t>iyileştirilen eylemler</a:t>
            </a:r>
          </a:p>
        </p:txBody>
      </p:sp>
      <p:sp>
        <p:nvSpPr>
          <p:cNvPr id="3" name="Content Placeholder 2">
            <a:extLst>
              <a:ext uri="{FF2B5EF4-FFF2-40B4-BE49-F238E27FC236}">
                <a16:creationId xmlns:a16="http://schemas.microsoft.com/office/drawing/2014/main" id="{11B73D11-7E7D-CC5B-33B9-5670B972F857}"/>
              </a:ext>
            </a:extLst>
          </p:cNvPr>
          <p:cNvSpPr>
            <a:spLocks noGrp="1"/>
          </p:cNvSpPr>
          <p:nvPr>
            <p:ph idx="1"/>
          </p:nvPr>
        </p:nvSpPr>
        <p:spPr/>
        <p:txBody>
          <a:bodyPr/>
          <a:lstStyle/>
          <a:p>
            <a:r>
              <a:rPr lang="tr-TR" dirty="0"/>
              <a:t>2020 Öz-Akran Değerlendirme raporlarında gelişmeye açık yan olarak tespit edilerek iyileştirilmesi için eylem tanımlanmış ve şu ana kadar bitenler eylemler (belgeleriyle birlikte)</a:t>
            </a:r>
          </a:p>
          <a:p>
            <a:r>
              <a:rPr lang="tr-TR" dirty="0">
                <a:solidFill>
                  <a:srgbClr val="FF0000"/>
                </a:solidFill>
              </a:rPr>
              <a:t>2020 Öz-Akran Değerlendirme LEE için yapılmamıştır.</a:t>
            </a:r>
          </a:p>
        </p:txBody>
      </p:sp>
    </p:spTree>
    <p:extLst>
      <p:ext uri="{BB962C8B-B14F-4D97-AF65-F5344CB8AC3E}">
        <p14:creationId xmlns:p14="http://schemas.microsoft.com/office/powerpoint/2010/main" val="2140803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63374" y="140776"/>
            <a:ext cx="10082065" cy="932317"/>
          </a:xfrm>
          <a:solidFill>
            <a:schemeClr val="accent5">
              <a:lumMod val="20000"/>
              <a:lumOff val="80000"/>
            </a:schemeClr>
          </a:solidFill>
        </p:spPr>
        <p:txBody>
          <a:bodyPr>
            <a:normAutofit/>
          </a:bodyPr>
          <a:lstStyle/>
          <a:p>
            <a:pPr algn="ctr"/>
            <a:r>
              <a:rPr lang="tr-TR" sz="2800" dirty="0">
                <a:solidFill>
                  <a:srgbClr val="FF0000"/>
                </a:solidFill>
              </a:rPr>
              <a:t>KONTROL ve ÖNLEM </a:t>
            </a:r>
            <a:br>
              <a:rPr lang="tr-TR" sz="2800" dirty="0">
                <a:solidFill>
                  <a:srgbClr val="FF0000"/>
                </a:solidFill>
              </a:rPr>
            </a:br>
            <a:r>
              <a:rPr lang="tr-TR" sz="2800" dirty="0">
                <a:solidFill>
                  <a:srgbClr val="FF0000"/>
                </a:solidFill>
              </a:rPr>
              <a:t>K: Hatayı saptama, Ö:Düzeltme/Eksiklerde İyileştirme</a:t>
            </a:r>
          </a:p>
        </p:txBody>
      </p:sp>
      <p:graphicFrame>
        <p:nvGraphicFramePr>
          <p:cNvPr id="12" name="11 Diyagram"/>
          <p:cNvGraphicFramePr/>
          <p:nvPr/>
        </p:nvGraphicFramePr>
        <p:xfrm>
          <a:off x="1767035" y="2147879"/>
          <a:ext cx="3510390" cy="3381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Slayt Numarası Yer Tutucusu"/>
          <p:cNvSpPr>
            <a:spLocks noGrp="1"/>
          </p:cNvSpPr>
          <p:nvPr>
            <p:ph type="sldNum" sz="quarter" idx="12"/>
          </p:nvPr>
        </p:nvSpPr>
        <p:spPr>
          <a:xfrm rot="2754949">
            <a:off x="4186986" y="2109946"/>
            <a:ext cx="1911332" cy="321440"/>
          </a:xfrm>
        </p:spPr>
        <p:txBody>
          <a:bodyPr/>
          <a:lstStyle/>
          <a:p>
            <a:r>
              <a:rPr lang="tr-TR" b="1" dirty="0">
                <a:solidFill>
                  <a:schemeClr val="tx1"/>
                </a:solidFill>
              </a:rPr>
              <a:t>EYLEM </a:t>
            </a:r>
            <a:r>
              <a:rPr lang="tr-TR" b="1" dirty="0" err="1">
                <a:solidFill>
                  <a:schemeClr val="tx1"/>
                </a:solidFill>
              </a:rPr>
              <a:t>PLANLARIyla</a:t>
            </a:r>
            <a:r>
              <a:rPr lang="tr-TR" b="1" dirty="0">
                <a:solidFill>
                  <a:schemeClr val="tx1"/>
                </a:solidFill>
              </a:rPr>
              <a:t> </a:t>
            </a:r>
          </a:p>
          <a:p>
            <a:r>
              <a:rPr lang="tr-TR" b="1" dirty="0">
                <a:solidFill>
                  <a:schemeClr val="tx1"/>
                </a:solidFill>
              </a:rPr>
              <a:t>İYİLEŞTİRME/Düzeltme</a:t>
            </a:r>
          </a:p>
        </p:txBody>
      </p:sp>
      <p:sp>
        <p:nvSpPr>
          <p:cNvPr id="7" name="6 Metin kutusu"/>
          <p:cNvSpPr txBox="1"/>
          <p:nvPr/>
        </p:nvSpPr>
        <p:spPr>
          <a:xfrm>
            <a:off x="6310151" y="3655605"/>
            <a:ext cx="5739095" cy="2369880"/>
          </a:xfrm>
          <a:prstGeom prst="rect">
            <a:avLst/>
          </a:prstGeom>
          <a:noFill/>
        </p:spPr>
        <p:txBody>
          <a:bodyPr wrap="square" rtlCol="0">
            <a:spAutoFit/>
          </a:bodyPr>
          <a:lstStyle/>
          <a:p>
            <a:r>
              <a:rPr lang="tr-TR" sz="2100" u="sng" dirty="0">
                <a:solidFill>
                  <a:prstClr val="black"/>
                </a:solidFill>
              </a:rPr>
              <a:t>Kontrol ; </a:t>
            </a:r>
            <a:r>
              <a:rPr lang="tr-TR" dirty="0">
                <a:solidFill>
                  <a:prstClr val="black"/>
                </a:solidFill>
              </a:rPr>
              <a:t>Hedefe yaklaşmayı performans gösterge ölçütleriyle ölç </a:t>
            </a:r>
            <a:r>
              <a:rPr lang="tr-TR" sz="1400" dirty="0">
                <a:solidFill>
                  <a:prstClr val="black"/>
                </a:solidFill>
              </a:rPr>
              <a:t>(Planlamanın sadece sonuçlarını değil, planlamayı doğru yapıp yapmadığını da ölç) → 2017 KGBR ve 2020 KİR tarafsız Dış Değerlendirme/KONTROL aşamaları; </a:t>
            </a:r>
          </a:p>
          <a:p>
            <a:r>
              <a:rPr lang="tr-TR" sz="2100" u="sng" dirty="0">
                <a:solidFill>
                  <a:prstClr val="black"/>
                </a:solidFill>
              </a:rPr>
              <a:t>Önlem;</a:t>
            </a:r>
            <a:r>
              <a:rPr lang="tr-TR" sz="2100" dirty="0">
                <a:solidFill>
                  <a:prstClr val="black"/>
                </a:solidFill>
              </a:rPr>
              <a:t> </a:t>
            </a:r>
            <a:r>
              <a:rPr lang="tr-TR" dirty="0">
                <a:solidFill>
                  <a:prstClr val="black"/>
                </a:solidFill>
              </a:rPr>
              <a:t>Sapmaları/eksikleri Eylem planı üzerinden iyileştir </a:t>
            </a:r>
            <a:r>
              <a:rPr lang="tr-TR" sz="1400" dirty="0">
                <a:solidFill>
                  <a:prstClr val="black"/>
                </a:solidFill>
              </a:rPr>
              <a:t>(Planlama ve Uygulamadaki eksikleri düzelterek belli bir düzeyde olmayı garanti altına al) → </a:t>
            </a:r>
            <a:r>
              <a:rPr lang="tr-TR" sz="1400" b="1" dirty="0"/>
              <a:t>2020 Öz/Akran Değ GA 2020,  </a:t>
            </a:r>
            <a:r>
              <a:rPr lang="tr-TR" sz="1400" b="1" dirty="0" err="1"/>
              <a:t>Üni</a:t>
            </a:r>
            <a:r>
              <a:rPr lang="tr-TR" sz="1400" b="1" dirty="0"/>
              <a:t>-Veri GA</a:t>
            </a:r>
          </a:p>
          <a:p>
            <a:r>
              <a:rPr lang="tr-TR" sz="1400" b="1" dirty="0"/>
              <a:t>2021 Faaliyet Rapor Sunumu Gelişmeye Açık Yanlar (</a:t>
            </a:r>
            <a:r>
              <a:rPr lang="tr-TR" sz="1400" b="1" dirty="0">
                <a:solidFill>
                  <a:prstClr val="black"/>
                </a:solidFill>
              </a:rPr>
              <a:t>GA) </a:t>
            </a:r>
            <a:r>
              <a:rPr lang="tr-TR" sz="1400" dirty="0">
                <a:solidFill>
                  <a:prstClr val="black"/>
                </a:solidFill>
              </a:rPr>
              <a:t>iyileştirmek</a:t>
            </a:r>
          </a:p>
          <a:p>
            <a:endParaRPr lang="tr-TR" dirty="0">
              <a:solidFill>
                <a:prstClr val="black"/>
              </a:solidFill>
            </a:endParaRPr>
          </a:p>
        </p:txBody>
      </p:sp>
      <p:sp>
        <p:nvSpPr>
          <p:cNvPr id="3" name="Oval 2">
            <a:extLst>
              <a:ext uri="{FF2B5EF4-FFF2-40B4-BE49-F238E27FC236}">
                <a16:creationId xmlns:a16="http://schemas.microsoft.com/office/drawing/2014/main" id="{C4DEE908-6E80-4D2B-A191-582D08ACB9CE}"/>
              </a:ext>
            </a:extLst>
          </p:cNvPr>
          <p:cNvSpPr/>
          <p:nvPr/>
        </p:nvSpPr>
        <p:spPr>
          <a:xfrm rot="18830454">
            <a:off x="1525666" y="1132408"/>
            <a:ext cx="1716218" cy="2567774"/>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
        <p:nvSpPr>
          <p:cNvPr id="4" name="Metin kutusu 3">
            <a:extLst>
              <a:ext uri="{FF2B5EF4-FFF2-40B4-BE49-F238E27FC236}">
                <a16:creationId xmlns:a16="http://schemas.microsoft.com/office/drawing/2014/main" id="{DC155143-6678-4939-BEFD-CAACB5F861DC}"/>
              </a:ext>
            </a:extLst>
          </p:cNvPr>
          <p:cNvSpPr txBox="1"/>
          <p:nvPr/>
        </p:nvSpPr>
        <p:spPr>
          <a:xfrm rot="19344136">
            <a:off x="1324970" y="1651390"/>
            <a:ext cx="2277800" cy="830997"/>
          </a:xfrm>
          <a:prstGeom prst="rect">
            <a:avLst/>
          </a:prstGeom>
          <a:noFill/>
        </p:spPr>
        <p:txBody>
          <a:bodyPr wrap="square" rtlCol="0">
            <a:spAutoFit/>
          </a:bodyPr>
          <a:lstStyle/>
          <a:p>
            <a:r>
              <a:rPr lang="tr-TR" sz="1200" b="1" dirty="0"/>
              <a:t>2020 Öz/Akran Değ GA 2020</a:t>
            </a:r>
          </a:p>
          <a:p>
            <a:r>
              <a:rPr lang="tr-TR" sz="1200" b="1" dirty="0"/>
              <a:t> </a:t>
            </a:r>
            <a:r>
              <a:rPr lang="tr-TR" sz="1200" b="1" dirty="0" err="1"/>
              <a:t>Üni</a:t>
            </a:r>
            <a:r>
              <a:rPr lang="tr-TR" sz="1200" b="1" dirty="0"/>
              <a:t>-Veri GA</a:t>
            </a:r>
          </a:p>
          <a:p>
            <a:r>
              <a:rPr lang="tr-TR" sz="1200" b="1" dirty="0"/>
              <a:t>2021 Faaliyet Rapor Sunumu Gelişmeye Açık Yanlar</a:t>
            </a:r>
          </a:p>
        </p:txBody>
      </p:sp>
      <p:sp>
        <p:nvSpPr>
          <p:cNvPr id="8" name="Oval 7">
            <a:extLst>
              <a:ext uri="{FF2B5EF4-FFF2-40B4-BE49-F238E27FC236}">
                <a16:creationId xmlns:a16="http://schemas.microsoft.com/office/drawing/2014/main" id="{5D5BF7CC-9282-46EE-8213-631C3FF9554D}"/>
              </a:ext>
            </a:extLst>
          </p:cNvPr>
          <p:cNvSpPr/>
          <p:nvPr/>
        </p:nvSpPr>
        <p:spPr>
          <a:xfrm rot="3349111">
            <a:off x="3948353" y="1016388"/>
            <a:ext cx="1900540" cy="320525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
        <p:nvSpPr>
          <p:cNvPr id="5" name="Metin kutusu 4">
            <a:extLst>
              <a:ext uri="{FF2B5EF4-FFF2-40B4-BE49-F238E27FC236}">
                <a16:creationId xmlns:a16="http://schemas.microsoft.com/office/drawing/2014/main" id="{B65B1C01-7E78-4BEE-90A9-2698AC00E738}"/>
              </a:ext>
            </a:extLst>
          </p:cNvPr>
          <p:cNvSpPr txBox="1"/>
          <p:nvPr/>
        </p:nvSpPr>
        <p:spPr>
          <a:xfrm>
            <a:off x="990696" y="6003489"/>
            <a:ext cx="10211770" cy="369332"/>
          </a:xfrm>
          <a:prstGeom prst="rect">
            <a:avLst/>
          </a:prstGeom>
          <a:noFill/>
        </p:spPr>
        <p:txBody>
          <a:bodyPr wrap="none" rtlCol="0">
            <a:spAutoFit/>
          </a:bodyPr>
          <a:lstStyle/>
          <a:p>
            <a:r>
              <a:rPr lang="tr-TR" b="1" dirty="0">
                <a:solidFill>
                  <a:srgbClr val="FF0000"/>
                </a:solidFill>
              </a:rPr>
              <a:t>OLGUNLUK SEVİYESİ 4 </a:t>
            </a:r>
            <a:r>
              <a:rPr lang="tr-TR" dirty="0">
                <a:solidFill>
                  <a:srgbClr val="FF0000"/>
                </a:solidFill>
              </a:rPr>
              <a:t>için; yaygınlık sağlayan (%60-70-80) K ve Ö ile döngülerin kapatılması </a:t>
            </a:r>
            <a:r>
              <a:rPr lang="tr-TR" sz="1400" dirty="0">
                <a:solidFill>
                  <a:srgbClr val="FF0000"/>
                </a:solidFill>
              </a:rPr>
              <a:t>[paydaş katılımıyla]</a:t>
            </a:r>
          </a:p>
        </p:txBody>
      </p:sp>
      <p:pic>
        <p:nvPicPr>
          <p:cNvPr id="9" name="Resim 8">
            <a:extLst>
              <a:ext uri="{FF2B5EF4-FFF2-40B4-BE49-F238E27FC236}">
                <a16:creationId xmlns:a16="http://schemas.microsoft.com/office/drawing/2014/main" id="{21850375-E4A9-4A8C-A4DC-E6A0C6ACB776}"/>
              </a:ext>
            </a:extLst>
          </p:cNvPr>
          <p:cNvPicPr>
            <a:picLocks noChangeAspect="1"/>
          </p:cNvPicPr>
          <p:nvPr/>
        </p:nvPicPr>
        <p:blipFill>
          <a:blip r:embed="rId8"/>
          <a:stretch>
            <a:fillRect/>
          </a:stretch>
        </p:blipFill>
        <p:spPr>
          <a:xfrm>
            <a:off x="8587732" y="1155083"/>
            <a:ext cx="3230335" cy="1972685"/>
          </a:xfrm>
          <a:prstGeom prst="rect">
            <a:avLst/>
          </a:prstGeom>
        </p:spPr>
      </p:pic>
      <p:sp>
        <p:nvSpPr>
          <p:cNvPr id="10" name="Arrow: U-Turn 9">
            <a:extLst>
              <a:ext uri="{FF2B5EF4-FFF2-40B4-BE49-F238E27FC236}">
                <a16:creationId xmlns:a16="http://schemas.microsoft.com/office/drawing/2014/main" id="{3130F3E6-8128-E5DF-4DE1-C8A9CBEA2AA9}"/>
              </a:ext>
            </a:extLst>
          </p:cNvPr>
          <p:cNvSpPr/>
          <p:nvPr/>
        </p:nvSpPr>
        <p:spPr>
          <a:xfrm rot="363477">
            <a:off x="3130225" y="1201353"/>
            <a:ext cx="1371600" cy="691019"/>
          </a:xfrm>
          <a:prstGeom prst="uturnArrow">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chemeClr val="tx1"/>
              </a:solidFill>
            </a:endParaRPr>
          </a:p>
          <a:p>
            <a:pPr algn="ctr"/>
            <a:r>
              <a:rPr lang="tr-TR" b="1" dirty="0">
                <a:solidFill>
                  <a:schemeClr val="tx1"/>
                </a:solidFill>
              </a:rPr>
              <a:t>Paydaş Katılımı</a:t>
            </a:r>
          </a:p>
        </p:txBody>
      </p:sp>
    </p:spTree>
    <p:extLst>
      <p:ext uri="{BB962C8B-B14F-4D97-AF65-F5344CB8AC3E}">
        <p14:creationId xmlns:p14="http://schemas.microsoft.com/office/powerpoint/2010/main" val="3263573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anim calcmode="lin" valueType="num">
                                      <p:cBhvr>
                                        <p:cTn id="1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fade">
                                      <p:cBhvr>
                                        <p:cTn id="34" dur="1000"/>
                                        <p:tgtEl>
                                          <p:spTgt spid="7">
                                            <p:txEl>
                                              <p:pRg st="1" end="1"/>
                                            </p:txEl>
                                          </p:spTgt>
                                        </p:tgtEl>
                                      </p:cBhvr>
                                    </p:animEffect>
                                    <p:anim calcmode="lin" valueType="num">
                                      <p:cBhvr>
                                        <p:cTn id="3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1" end="1"/>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fade">
                                      <p:cBhvr>
                                        <p:cTn id="39" dur="1000"/>
                                        <p:tgtEl>
                                          <p:spTgt spid="7">
                                            <p:txEl>
                                              <p:pRg st="2" end="2"/>
                                            </p:txEl>
                                          </p:spTgt>
                                        </p:tgtEl>
                                      </p:cBhvr>
                                    </p:animEffect>
                                    <p:anim calcmode="lin" valueType="num">
                                      <p:cBhvr>
                                        <p:cTn id="4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1000" fill="hold"/>
                                        <p:tgtEl>
                                          <p:spTgt spid="5"/>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42" presetClass="entr" presetSubtype="0" fill="hold" grpId="0" nodeType="afterEffect">
                                  <p:stCondLst>
                                    <p:cond delay="50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p:bldP spid="8" grpId="0" animBg="1"/>
      <p:bldP spid="5"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A721-24EC-EB5E-2F0A-64B725C05B9E}"/>
              </a:ext>
            </a:extLst>
          </p:cNvPr>
          <p:cNvSpPr>
            <a:spLocks noGrp="1"/>
          </p:cNvSpPr>
          <p:nvPr>
            <p:ph type="title" idx="4294967295"/>
          </p:nvPr>
        </p:nvSpPr>
        <p:spPr>
          <a:xfrm>
            <a:off x="546538" y="215172"/>
            <a:ext cx="10920413" cy="1507048"/>
          </a:xfrm>
        </p:spPr>
        <p:txBody>
          <a:bodyPr>
            <a:normAutofit fontScale="90000"/>
          </a:bodyPr>
          <a:lstStyle/>
          <a:p>
            <a:pPr algn="ctr"/>
            <a:r>
              <a:rPr lang="tr-TR" dirty="0"/>
              <a:t>2022 Öz-Akran değerlendirmeden çıkan İyileştirme Önerilerinin Hayata Geçmeye Başlatılması </a:t>
            </a:r>
            <a:r>
              <a:rPr lang="tr-TR" sz="3100" i="1" dirty="0"/>
              <a:t>(bunun kanıtlarını içeren sunu parçasının hazırlanması)</a:t>
            </a:r>
          </a:p>
        </p:txBody>
      </p:sp>
      <p:graphicFrame>
        <p:nvGraphicFramePr>
          <p:cNvPr id="4" name="Diagram 3">
            <a:extLst>
              <a:ext uri="{FF2B5EF4-FFF2-40B4-BE49-F238E27FC236}">
                <a16:creationId xmlns:a16="http://schemas.microsoft.com/office/drawing/2014/main" id="{DF5866A5-B34F-00B9-A63B-0BB11DDD0E13}"/>
              </a:ext>
            </a:extLst>
          </p:cNvPr>
          <p:cNvGraphicFramePr/>
          <p:nvPr/>
        </p:nvGraphicFramePr>
        <p:xfrm>
          <a:off x="1685159" y="122416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9E3C544-ACE1-1DF1-C947-D80851D924BA}"/>
              </a:ext>
            </a:extLst>
          </p:cNvPr>
          <p:cNvSpPr txBox="1"/>
          <p:nvPr/>
        </p:nvSpPr>
        <p:spPr>
          <a:xfrm>
            <a:off x="354806" y="5442499"/>
            <a:ext cx="11303876" cy="1200329"/>
          </a:xfrm>
          <a:prstGeom prst="rect">
            <a:avLst/>
          </a:prstGeom>
          <a:noFill/>
        </p:spPr>
        <p:txBody>
          <a:bodyPr wrap="square">
            <a:spAutoFit/>
          </a:bodyPr>
          <a:lstStyle/>
          <a:p>
            <a:r>
              <a:rPr lang="tr-TR" dirty="0"/>
              <a:t>Yapılacaklar; </a:t>
            </a:r>
          </a:p>
          <a:p>
            <a:pPr marL="342900" indent="-342900">
              <a:buAutoNum type="arabicPeriod"/>
            </a:pPr>
            <a:r>
              <a:rPr lang="tr-TR" dirty="0"/>
              <a:t>Sözlü sunum takviminin belirlenerek ilan edilmesi (boş taslak dosyaları içeren resmi yazı ile)</a:t>
            </a:r>
          </a:p>
          <a:p>
            <a:pPr marL="342900" indent="-342900">
              <a:buAutoNum type="arabicPeriod"/>
            </a:pPr>
            <a:r>
              <a:rPr lang="tr-TR" dirty="0"/>
              <a:t>Birim yöneticilerinin sözlü olarak yapılacakları senatoya anlatmaları</a:t>
            </a:r>
          </a:p>
          <a:p>
            <a:pPr marL="342900" indent="-342900">
              <a:buAutoNum type="arabicPeriod"/>
            </a:pPr>
            <a:r>
              <a:rPr lang="tr-TR" dirty="0"/>
              <a:t>Birimlerin vaat ettiği yapılacak listesinin işletilip işletilmediğin takibi</a:t>
            </a:r>
          </a:p>
        </p:txBody>
      </p:sp>
    </p:spTree>
    <p:extLst>
      <p:ext uri="{BB962C8B-B14F-4D97-AF65-F5344CB8AC3E}">
        <p14:creationId xmlns:p14="http://schemas.microsoft.com/office/powerpoint/2010/main" val="1135549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5313CA48-18A7-43F5-B3FE-1C03E47ACFDE}"/>
                                            </p:graphicEl>
                                          </p:spTgt>
                                        </p:tgtEl>
                                        <p:attrNameLst>
                                          <p:attrName>style.visibility</p:attrName>
                                        </p:attrNameLst>
                                      </p:cBhvr>
                                      <p:to>
                                        <p:strVal val="visible"/>
                                      </p:to>
                                    </p:set>
                                    <p:animEffect transition="in" filter="fade">
                                      <p:cBhvr>
                                        <p:cTn id="7" dur="1000"/>
                                        <p:tgtEl>
                                          <p:spTgt spid="4">
                                            <p:graphicEl>
                                              <a:dgm id="{5313CA48-18A7-43F5-B3FE-1C03E47ACFDE}"/>
                                            </p:graphicEl>
                                          </p:spTgt>
                                        </p:tgtEl>
                                      </p:cBhvr>
                                    </p:animEffect>
                                    <p:anim calcmode="lin" valueType="num">
                                      <p:cBhvr>
                                        <p:cTn id="8" dur="1000" fill="hold"/>
                                        <p:tgtEl>
                                          <p:spTgt spid="4">
                                            <p:graphicEl>
                                              <a:dgm id="{5313CA48-18A7-43F5-B3FE-1C03E47ACFDE}"/>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5313CA48-18A7-43F5-B3FE-1C03E47ACFDE}"/>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4EA23EDA-D00D-479B-AD3A-E64D93ED4ECE}"/>
                                            </p:graphicEl>
                                          </p:spTgt>
                                        </p:tgtEl>
                                        <p:attrNameLst>
                                          <p:attrName>style.visibility</p:attrName>
                                        </p:attrNameLst>
                                      </p:cBhvr>
                                      <p:to>
                                        <p:strVal val="visible"/>
                                      </p:to>
                                    </p:set>
                                    <p:animEffect transition="in" filter="fade">
                                      <p:cBhvr>
                                        <p:cTn id="14" dur="1000"/>
                                        <p:tgtEl>
                                          <p:spTgt spid="4">
                                            <p:graphicEl>
                                              <a:dgm id="{4EA23EDA-D00D-479B-AD3A-E64D93ED4ECE}"/>
                                            </p:graphicEl>
                                          </p:spTgt>
                                        </p:tgtEl>
                                      </p:cBhvr>
                                    </p:animEffect>
                                    <p:anim calcmode="lin" valueType="num">
                                      <p:cBhvr>
                                        <p:cTn id="15" dur="1000" fill="hold"/>
                                        <p:tgtEl>
                                          <p:spTgt spid="4">
                                            <p:graphicEl>
                                              <a:dgm id="{4EA23EDA-D00D-479B-AD3A-E64D93ED4ECE}"/>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4EA23EDA-D00D-479B-AD3A-E64D93ED4ECE}"/>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00EBCB1C-A23A-4438-89BC-30CDBA803BDC}"/>
                                            </p:graphicEl>
                                          </p:spTgt>
                                        </p:tgtEl>
                                        <p:attrNameLst>
                                          <p:attrName>style.visibility</p:attrName>
                                        </p:attrNameLst>
                                      </p:cBhvr>
                                      <p:to>
                                        <p:strVal val="visible"/>
                                      </p:to>
                                    </p:set>
                                    <p:animEffect transition="in" filter="fade">
                                      <p:cBhvr>
                                        <p:cTn id="19" dur="1000"/>
                                        <p:tgtEl>
                                          <p:spTgt spid="4">
                                            <p:graphicEl>
                                              <a:dgm id="{00EBCB1C-A23A-4438-89BC-30CDBA803BDC}"/>
                                            </p:graphicEl>
                                          </p:spTgt>
                                        </p:tgtEl>
                                      </p:cBhvr>
                                    </p:animEffect>
                                    <p:anim calcmode="lin" valueType="num">
                                      <p:cBhvr>
                                        <p:cTn id="20" dur="1000" fill="hold"/>
                                        <p:tgtEl>
                                          <p:spTgt spid="4">
                                            <p:graphicEl>
                                              <a:dgm id="{00EBCB1C-A23A-4438-89BC-30CDBA803BDC}"/>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00EBCB1C-A23A-4438-89BC-30CDBA803BDC}"/>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A06175F7-CACC-42A8-90F3-75E0C0C1CF78}"/>
                                            </p:graphicEl>
                                          </p:spTgt>
                                        </p:tgtEl>
                                        <p:attrNameLst>
                                          <p:attrName>style.visibility</p:attrName>
                                        </p:attrNameLst>
                                      </p:cBhvr>
                                      <p:to>
                                        <p:strVal val="visible"/>
                                      </p:to>
                                    </p:set>
                                    <p:animEffect transition="in" filter="fade">
                                      <p:cBhvr>
                                        <p:cTn id="26" dur="1000"/>
                                        <p:tgtEl>
                                          <p:spTgt spid="4">
                                            <p:graphicEl>
                                              <a:dgm id="{A06175F7-CACC-42A8-90F3-75E0C0C1CF78}"/>
                                            </p:graphicEl>
                                          </p:spTgt>
                                        </p:tgtEl>
                                      </p:cBhvr>
                                    </p:animEffect>
                                    <p:anim calcmode="lin" valueType="num">
                                      <p:cBhvr>
                                        <p:cTn id="27" dur="1000" fill="hold"/>
                                        <p:tgtEl>
                                          <p:spTgt spid="4">
                                            <p:graphicEl>
                                              <a:dgm id="{A06175F7-CACC-42A8-90F3-75E0C0C1CF78}"/>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A06175F7-CACC-42A8-90F3-75E0C0C1CF78}"/>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dgm id="{5D54DE02-B11A-43E0-A25A-146611CA68A6}"/>
                                            </p:graphicEl>
                                          </p:spTgt>
                                        </p:tgtEl>
                                        <p:attrNameLst>
                                          <p:attrName>style.visibility</p:attrName>
                                        </p:attrNameLst>
                                      </p:cBhvr>
                                      <p:to>
                                        <p:strVal val="visible"/>
                                      </p:to>
                                    </p:set>
                                    <p:animEffect transition="in" filter="fade">
                                      <p:cBhvr>
                                        <p:cTn id="31" dur="1000"/>
                                        <p:tgtEl>
                                          <p:spTgt spid="4">
                                            <p:graphicEl>
                                              <a:dgm id="{5D54DE02-B11A-43E0-A25A-146611CA68A6}"/>
                                            </p:graphicEl>
                                          </p:spTgt>
                                        </p:tgtEl>
                                      </p:cBhvr>
                                    </p:animEffect>
                                    <p:anim calcmode="lin" valueType="num">
                                      <p:cBhvr>
                                        <p:cTn id="32" dur="1000" fill="hold"/>
                                        <p:tgtEl>
                                          <p:spTgt spid="4">
                                            <p:graphicEl>
                                              <a:dgm id="{5D54DE02-B11A-43E0-A25A-146611CA68A6}"/>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5D54DE02-B11A-43E0-A25A-146611CA68A6}"/>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graphicEl>
                                              <a:dgm id="{0F5B62D3-7878-4F31-9CD5-FC38D78F6A84}"/>
                                            </p:graphicEl>
                                          </p:spTgt>
                                        </p:tgtEl>
                                        <p:attrNameLst>
                                          <p:attrName>style.visibility</p:attrName>
                                        </p:attrNameLst>
                                      </p:cBhvr>
                                      <p:to>
                                        <p:strVal val="visible"/>
                                      </p:to>
                                    </p:set>
                                    <p:animEffect transition="in" filter="fade">
                                      <p:cBhvr>
                                        <p:cTn id="38" dur="1000"/>
                                        <p:tgtEl>
                                          <p:spTgt spid="4">
                                            <p:graphicEl>
                                              <a:dgm id="{0F5B62D3-7878-4F31-9CD5-FC38D78F6A84}"/>
                                            </p:graphicEl>
                                          </p:spTgt>
                                        </p:tgtEl>
                                      </p:cBhvr>
                                    </p:animEffect>
                                    <p:anim calcmode="lin" valueType="num">
                                      <p:cBhvr>
                                        <p:cTn id="39" dur="1000" fill="hold"/>
                                        <p:tgtEl>
                                          <p:spTgt spid="4">
                                            <p:graphicEl>
                                              <a:dgm id="{0F5B62D3-7878-4F31-9CD5-FC38D78F6A84}"/>
                                            </p:graphicEl>
                                          </p:spTgt>
                                        </p:tgtEl>
                                        <p:attrNameLst>
                                          <p:attrName>ppt_x</p:attrName>
                                        </p:attrNameLst>
                                      </p:cBhvr>
                                      <p:tavLst>
                                        <p:tav tm="0">
                                          <p:val>
                                            <p:strVal val="#ppt_x"/>
                                          </p:val>
                                        </p:tav>
                                        <p:tav tm="100000">
                                          <p:val>
                                            <p:strVal val="#ppt_x"/>
                                          </p:val>
                                        </p:tav>
                                      </p:tavLst>
                                    </p:anim>
                                    <p:anim calcmode="lin" valueType="num">
                                      <p:cBhvr>
                                        <p:cTn id="40" dur="1000" fill="hold"/>
                                        <p:tgtEl>
                                          <p:spTgt spid="4">
                                            <p:graphicEl>
                                              <a:dgm id="{0F5B62D3-7878-4F31-9CD5-FC38D78F6A8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
                                            <p:graphicEl>
                                              <a:dgm id="{A92BAB98-9877-4D47-B904-7BA14AAC5ADE}"/>
                                            </p:graphicEl>
                                          </p:spTgt>
                                        </p:tgtEl>
                                        <p:attrNameLst>
                                          <p:attrName>style.visibility</p:attrName>
                                        </p:attrNameLst>
                                      </p:cBhvr>
                                      <p:to>
                                        <p:strVal val="visible"/>
                                      </p:to>
                                    </p:set>
                                    <p:animEffect transition="in" filter="fade">
                                      <p:cBhvr>
                                        <p:cTn id="43" dur="1000"/>
                                        <p:tgtEl>
                                          <p:spTgt spid="4">
                                            <p:graphicEl>
                                              <a:dgm id="{A92BAB98-9877-4D47-B904-7BA14AAC5ADE}"/>
                                            </p:graphicEl>
                                          </p:spTgt>
                                        </p:tgtEl>
                                      </p:cBhvr>
                                    </p:animEffect>
                                    <p:anim calcmode="lin" valueType="num">
                                      <p:cBhvr>
                                        <p:cTn id="44" dur="1000" fill="hold"/>
                                        <p:tgtEl>
                                          <p:spTgt spid="4">
                                            <p:graphicEl>
                                              <a:dgm id="{A92BAB98-9877-4D47-B904-7BA14AAC5ADE}"/>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A92BAB98-9877-4D47-B904-7BA14AAC5ADE}"/>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
                                            <p:graphicEl>
                                              <a:dgm id="{5079C373-5D6F-49E0-BD3F-130888747B68}"/>
                                            </p:graphicEl>
                                          </p:spTgt>
                                        </p:tgtEl>
                                        <p:attrNameLst>
                                          <p:attrName>style.visibility</p:attrName>
                                        </p:attrNameLst>
                                      </p:cBhvr>
                                      <p:to>
                                        <p:strVal val="visible"/>
                                      </p:to>
                                    </p:set>
                                    <p:animEffect transition="in" filter="fade">
                                      <p:cBhvr>
                                        <p:cTn id="50" dur="1000"/>
                                        <p:tgtEl>
                                          <p:spTgt spid="4">
                                            <p:graphicEl>
                                              <a:dgm id="{5079C373-5D6F-49E0-BD3F-130888747B68}"/>
                                            </p:graphicEl>
                                          </p:spTgt>
                                        </p:tgtEl>
                                      </p:cBhvr>
                                    </p:animEffect>
                                    <p:anim calcmode="lin" valueType="num">
                                      <p:cBhvr>
                                        <p:cTn id="51" dur="1000" fill="hold"/>
                                        <p:tgtEl>
                                          <p:spTgt spid="4">
                                            <p:graphicEl>
                                              <a:dgm id="{5079C373-5D6F-49E0-BD3F-130888747B68}"/>
                                            </p:graphicEl>
                                          </p:spTgt>
                                        </p:tgtEl>
                                        <p:attrNameLst>
                                          <p:attrName>ppt_x</p:attrName>
                                        </p:attrNameLst>
                                      </p:cBhvr>
                                      <p:tavLst>
                                        <p:tav tm="0">
                                          <p:val>
                                            <p:strVal val="#ppt_x"/>
                                          </p:val>
                                        </p:tav>
                                        <p:tav tm="100000">
                                          <p:val>
                                            <p:strVal val="#ppt_x"/>
                                          </p:val>
                                        </p:tav>
                                      </p:tavLst>
                                    </p:anim>
                                    <p:anim calcmode="lin" valueType="num">
                                      <p:cBhvr>
                                        <p:cTn id="52" dur="1000" fill="hold"/>
                                        <p:tgtEl>
                                          <p:spTgt spid="4">
                                            <p:graphicEl>
                                              <a:dgm id="{5079C373-5D6F-49E0-BD3F-130888747B68}"/>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
                                            <p:graphicEl>
                                              <a:dgm id="{F8077669-7192-4F3E-8D26-18A8C5B0E35B}"/>
                                            </p:graphicEl>
                                          </p:spTgt>
                                        </p:tgtEl>
                                        <p:attrNameLst>
                                          <p:attrName>style.visibility</p:attrName>
                                        </p:attrNameLst>
                                      </p:cBhvr>
                                      <p:to>
                                        <p:strVal val="visible"/>
                                      </p:to>
                                    </p:set>
                                    <p:animEffect transition="in" filter="fade">
                                      <p:cBhvr>
                                        <p:cTn id="55" dur="1000"/>
                                        <p:tgtEl>
                                          <p:spTgt spid="4">
                                            <p:graphicEl>
                                              <a:dgm id="{F8077669-7192-4F3E-8D26-18A8C5B0E35B}"/>
                                            </p:graphicEl>
                                          </p:spTgt>
                                        </p:tgtEl>
                                      </p:cBhvr>
                                    </p:animEffect>
                                    <p:anim calcmode="lin" valueType="num">
                                      <p:cBhvr>
                                        <p:cTn id="56" dur="1000" fill="hold"/>
                                        <p:tgtEl>
                                          <p:spTgt spid="4">
                                            <p:graphicEl>
                                              <a:dgm id="{F8077669-7192-4F3E-8D26-18A8C5B0E35B}"/>
                                            </p:graphicEl>
                                          </p:spTgt>
                                        </p:tgtEl>
                                        <p:attrNameLst>
                                          <p:attrName>ppt_x</p:attrName>
                                        </p:attrNameLst>
                                      </p:cBhvr>
                                      <p:tavLst>
                                        <p:tav tm="0">
                                          <p:val>
                                            <p:strVal val="#ppt_x"/>
                                          </p:val>
                                        </p:tav>
                                        <p:tav tm="100000">
                                          <p:val>
                                            <p:strVal val="#ppt_x"/>
                                          </p:val>
                                        </p:tav>
                                      </p:tavLst>
                                    </p:anim>
                                    <p:anim calcmode="lin" valueType="num">
                                      <p:cBhvr>
                                        <p:cTn id="57" dur="1000" fill="hold"/>
                                        <p:tgtEl>
                                          <p:spTgt spid="4">
                                            <p:graphicEl>
                                              <a:dgm id="{F8077669-7192-4F3E-8D26-18A8C5B0E35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261D412-8DD7-786F-F61C-8D19F5141AD4}"/>
              </a:ext>
            </a:extLst>
          </p:cNvPr>
          <p:cNvGraphicFramePr>
            <a:graphicFrameLocks noGrp="1"/>
          </p:cNvGraphicFramePr>
          <p:nvPr>
            <p:extLst>
              <p:ext uri="{D42A27DB-BD31-4B8C-83A1-F6EECF244321}">
                <p14:modId xmlns:p14="http://schemas.microsoft.com/office/powerpoint/2010/main" val="626240935"/>
              </p:ext>
            </p:extLst>
          </p:nvPr>
        </p:nvGraphicFramePr>
        <p:xfrm>
          <a:off x="311310" y="1198512"/>
          <a:ext cx="11569380" cy="5496741"/>
        </p:xfrm>
        <a:graphic>
          <a:graphicData uri="http://schemas.openxmlformats.org/drawingml/2006/table">
            <a:tbl>
              <a:tblPr/>
              <a:tblGrid>
                <a:gridCol w="1837457">
                  <a:extLst>
                    <a:ext uri="{9D8B030D-6E8A-4147-A177-3AD203B41FA5}">
                      <a16:colId xmlns:a16="http://schemas.microsoft.com/office/drawing/2014/main" val="1152585021"/>
                    </a:ext>
                  </a:extLst>
                </a:gridCol>
                <a:gridCol w="2479785">
                  <a:extLst>
                    <a:ext uri="{9D8B030D-6E8A-4147-A177-3AD203B41FA5}">
                      <a16:colId xmlns:a16="http://schemas.microsoft.com/office/drawing/2014/main" val="2935394949"/>
                    </a:ext>
                  </a:extLst>
                </a:gridCol>
                <a:gridCol w="1996965">
                  <a:extLst>
                    <a:ext uri="{9D8B030D-6E8A-4147-A177-3AD203B41FA5}">
                      <a16:colId xmlns:a16="http://schemas.microsoft.com/office/drawing/2014/main" val="527160570"/>
                    </a:ext>
                  </a:extLst>
                </a:gridCol>
                <a:gridCol w="1746433">
                  <a:extLst>
                    <a:ext uri="{9D8B030D-6E8A-4147-A177-3AD203B41FA5}">
                      <a16:colId xmlns:a16="http://schemas.microsoft.com/office/drawing/2014/main" val="3409908285"/>
                    </a:ext>
                  </a:extLst>
                </a:gridCol>
                <a:gridCol w="1403337">
                  <a:extLst>
                    <a:ext uri="{9D8B030D-6E8A-4147-A177-3AD203B41FA5}">
                      <a16:colId xmlns:a16="http://schemas.microsoft.com/office/drawing/2014/main" val="542988819"/>
                    </a:ext>
                  </a:extLst>
                </a:gridCol>
                <a:gridCol w="2105403">
                  <a:extLst>
                    <a:ext uri="{9D8B030D-6E8A-4147-A177-3AD203B41FA5}">
                      <a16:colId xmlns:a16="http://schemas.microsoft.com/office/drawing/2014/main" val="1944402723"/>
                    </a:ext>
                  </a:extLst>
                </a:gridCol>
              </a:tblGrid>
              <a:tr h="1050702">
                <a:tc>
                  <a:txBody>
                    <a:bodyPr/>
                    <a:lstStyle/>
                    <a:p>
                      <a:pPr>
                        <a:lnSpc>
                          <a:spcPct val="106000"/>
                        </a:lnSpc>
                        <a:spcAft>
                          <a:spcPts val="800"/>
                        </a:spcAft>
                      </a:pPr>
                      <a:r>
                        <a:rPr lang="tr-TR" sz="1400" b="1" i="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Gelişmeye Açık Yan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6000"/>
                        </a:lnSpc>
                        <a:spcAft>
                          <a:spcPts val="800"/>
                        </a:spcAft>
                      </a:pPr>
                      <a:r>
                        <a:rPr lang="tr-TR" sz="1400" b="1" i="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Zayıf Yanı / uygulamayı İyileştirmek için yapılması planlanan eylemler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6000"/>
                        </a:lnSpc>
                        <a:spcAft>
                          <a:spcPts val="800"/>
                        </a:spcAft>
                      </a:pPr>
                      <a:r>
                        <a:rPr lang="tr-TR" sz="1400" b="1" i="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Eylemi gerçekleştirecek ve takip edecek sorumlular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a:lnSpc>
                          <a:spcPct val="106000"/>
                        </a:lnSpc>
                        <a:spcAft>
                          <a:spcPts val="800"/>
                        </a:spcAft>
                      </a:pPr>
                      <a:r>
                        <a:rPr lang="tr-TR" sz="1400" b="1" i="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İlk Kontrol Tarihi ve Kontrol/Takip Süreleri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R="118745">
                        <a:lnSpc>
                          <a:spcPct val="106000"/>
                        </a:lnSpc>
                        <a:spcAft>
                          <a:spcPts val="800"/>
                        </a:spcAft>
                      </a:pPr>
                      <a:r>
                        <a:rPr lang="tr-TR" sz="1400" b="1" i="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Tahmini Bitiş Süresi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R="118745">
                        <a:lnSpc>
                          <a:spcPct val="106000"/>
                        </a:lnSpc>
                        <a:spcAft>
                          <a:spcPts val="800"/>
                        </a:spcAft>
                      </a:pPr>
                      <a:r>
                        <a:rPr lang="tr-TR" sz="14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Devamındaki aksiyon ya da ek açıklama</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val="2913655922"/>
                  </a:ext>
                </a:extLst>
              </a:tr>
              <a:tr h="947870">
                <a:tc rowSpan="7">
                  <a:txBody>
                    <a:bodyPr/>
                    <a:lstStyle/>
                    <a:p>
                      <a:pPr>
                        <a:lnSpc>
                          <a:spcPct val="106000"/>
                        </a:lnSpc>
                        <a:spcAft>
                          <a:spcPts val="800"/>
                        </a:spcAft>
                      </a:pPr>
                      <a:r>
                        <a:rPr lang="tr-TR" sz="12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2022 Öz-Akran değerlendirmeden çıkan İyileştirme Önerilerinin Hayata Geçirilmesi</a:t>
                      </a:r>
                    </a:p>
                    <a:p>
                      <a:pPr>
                        <a:lnSpc>
                          <a:spcPct val="107000"/>
                        </a:lnSpc>
                        <a:spcAft>
                          <a:spcPts val="800"/>
                        </a:spcAft>
                      </a:pPr>
                      <a:r>
                        <a:rPr lang="tr-TR" sz="1200" dirty="0">
                          <a:effectLst/>
                          <a:latin typeface="Arial" panose="020B0604020202020204" pitchFamily="34" charset="0"/>
                          <a:cs typeface="Times New Roman" panose="02020603050405020304" pitchFamily="18" charset="0"/>
                        </a:rPr>
                        <a:t> </a:t>
                      </a:r>
                    </a:p>
                    <a:p>
                      <a:pPr>
                        <a:lnSpc>
                          <a:spcPct val="107000"/>
                        </a:lnSpc>
                        <a:spcAft>
                          <a:spcPts val="800"/>
                        </a:spcAft>
                      </a:pPr>
                      <a:r>
                        <a:rPr lang="tr-TR" sz="1200" dirty="0">
                          <a:effectLst/>
                          <a:latin typeface="Arial" panose="020B0604020202020204" pitchFamily="34" charset="0"/>
                          <a:cs typeface="Times New Roman" panose="02020603050405020304" pitchFamily="18" charset="0"/>
                        </a:rPr>
                        <a:t> </a:t>
                      </a:r>
                    </a:p>
                    <a:p>
                      <a:pPr>
                        <a:lnSpc>
                          <a:spcPct val="107000"/>
                        </a:lnSpc>
                        <a:spcAft>
                          <a:spcPts val="800"/>
                        </a:spcAft>
                      </a:pPr>
                      <a:r>
                        <a:rPr lang="tr-TR" sz="1200" dirty="0">
                          <a:effectLst/>
                          <a:latin typeface="Arial" panose="020B0604020202020204" pitchFamily="34" charset="0"/>
                          <a:cs typeface="Times New Roman" panose="02020603050405020304" pitchFamily="18" charset="0"/>
                        </a:rPr>
                        <a:t> </a:t>
                      </a:r>
                    </a:p>
                    <a:p>
                      <a:pPr>
                        <a:lnSpc>
                          <a:spcPct val="107000"/>
                        </a:lnSpc>
                        <a:spcAft>
                          <a:spcPts val="800"/>
                        </a:spcAft>
                      </a:pPr>
                      <a:r>
                        <a:rPr lang="tr-TR" sz="1200" dirty="0">
                          <a:effectLst/>
                          <a:latin typeface="Arial" panose="020B0604020202020204" pitchFamily="34" charset="0"/>
                          <a:cs typeface="Times New Roman" panose="02020603050405020304" pitchFamily="18" charset="0"/>
                        </a:rPr>
                        <a:t> </a:t>
                      </a:r>
                      <a:endParaRPr lang="tr-TR" sz="1200" dirty="0">
                        <a:effectLst/>
                        <a:latin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tr-TR" sz="1200" i="1" dirty="0">
                          <a:effectLst/>
                          <a:latin typeface="Calibri" panose="020F0502020204030204" pitchFamily="34" charset="0"/>
                          <a:ea typeface="Times New Roman" panose="02020603050405020304" pitchFamily="18" charset="0"/>
                          <a:cs typeface="Calibri" panose="020F0502020204030204" pitchFamily="34" charset="0"/>
                        </a:rPr>
                        <a:t>Sunum Zaman Takvimi belirlenmesi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tr-TR" sz="1200" i="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Rektörlük (</a:t>
                      </a:r>
                      <a:r>
                        <a:rPr lang="tr-TR" sz="1200" i="1"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GS’den</a:t>
                      </a:r>
                      <a:r>
                        <a:rPr lang="tr-TR" sz="1200" i="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Hülya Hanım, </a:t>
                      </a:r>
                      <a:r>
                        <a:rPr lang="tr-TR" sz="1200" i="1"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Rekt</a:t>
                      </a:r>
                      <a:r>
                        <a:rPr lang="tr-TR" sz="1200" i="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tr-TR" sz="1200" i="1"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Yard</a:t>
                      </a:r>
                      <a:r>
                        <a:rPr lang="tr-TR" sz="1200" i="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KG)</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800"/>
                        </a:spcAft>
                      </a:pPr>
                      <a:r>
                        <a:rPr lang="tr-TR" sz="1200" b="1" i="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22.08.2022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8745">
                        <a:lnSpc>
                          <a:spcPct val="106000"/>
                        </a:lnSpc>
                        <a:spcAft>
                          <a:spcPts val="800"/>
                        </a:spcAft>
                      </a:pPr>
                      <a:r>
                        <a:rPr lang="tr-TR" sz="1200" b="1" i="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23.08.2022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18745">
                        <a:lnSpc>
                          <a:spcPct val="106000"/>
                        </a:lnSpc>
                        <a:spcAft>
                          <a:spcPts val="800"/>
                        </a:spcAft>
                      </a:pPr>
                      <a:r>
                        <a:rPr lang="tr-TR" sz="1200" b="1" i="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Senato Toplantısında Dekan ve Müdürlere kısa sözlü bilgi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6778558"/>
                  </a:ext>
                </a:extLst>
              </a:tr>
              <a:tr h="373548">
                <a:tc vMerge="1">
                  <a:txBody>
                    <a:bodyPr/>
                    <a:lstStyle/>
                    <a:p>
                      <a:pPr>
                        <a:lnSpc>
                          <a:spcPct val="107000"/>
                        </a:lnSpc>
                      </a:pPr>
                      <a:endParaRPr lang="tr-TR" sz="1200" dirty="0">
                        <a:effectLst/>
                        <a:latin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i="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Sunum Taslağı hazırlanması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i="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Kamil Gürel</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a:effectLst/>
                          <a:latin typeface="Arial" panose="020B0604020202020204" pitchFamily="34" charset="0"/>
                          <a:ea typeface="Times New Roman" panose="02020603050405020304" pitchFamily="18" charset="0"/>
                          <a:cs typeface="Times New Roman" panose="02020603050405020304" pitchFamily="18" charset="0"/>
                        </a:rPr>
                        <a:t>23.08.2022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a:effectLst/>
                          <a:latin typeface="Arial" panose="020B0604020202020204" pitchFamily="34" charset="0"/>
                          <a:ea typeface="Times New Roman" panose="02020603050405020304" pitchFamily="18" charset="0"/>
                          <a:cs typeface="Times New Roman" panose="02020603050405020304" pitchFamily="18" charset="0"/>
                        </a:rPr>
                        <a:t>24.08.2022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tr-TR" sz="1200" dirty="0">
                        <a:effectLst/>
                        <a:latin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4062578"/>
                  </a:ext>
                </a:extLst>
              </a:tr>
              <a:tr h="744782">
                <a:tc vMerge="1">
                  <a:txBody>
                    <a:bodyPr/>
                    <a:lstStyle/>
                    <a:p>
                      <a:pPr>
                        <a:lnSpc>
                          <a:spcPct val="107000"/>
                        </a:lnSpc>
                      </a:pPr>
                      <a:endParaRPr lang="tr-TR" sz="1200" dirty="0">
                        <a:effectLst/>
                        <a:latin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i="1">
                          <a:effectLst/>
                          <a:latin typeface="Calibri" panose="020F0502020204030204" pitchFamily="34" charset="0"/>
                          <a:ea typeface="Times New Roman" panose="02020603050405020304" pitchFamily="18" charset="0"/>
                          <a:cs typeface="Calibri" panose="020F0502020204030204" pitchFamily="34" charset="0"/>
                        </a:rPr>
                        <a:t>Birimlere hazırlanmaları için belirli bir süre önvcesinde yazı ile duyurulması</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i="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Kamil Gürel</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dirty="0">
                          <a:effectLst/>
                          <a:latin typeface="Arial" panose="020B0604020202020204" pitchFamily="34" charset="0"/>
                          <a:ea typeface="Times New Roman" panose="02020603050405020304" pitchFamily="18" charset="0"/>
                          <a:cs typeface="Times New Roman" panose="02020603050405020304" pitchFamily="18" charset="0"/>
                        </a:rPr>
                        <a:t>24.08.2022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a:effectLst/>
                          <a:latin typeface="Arial" panose="020B0604020202020204" pitchFamily="34" charset="0"/>
                          <a:ea typeface="Times New Roman" panose="02020603050405020304" pitchFamily="18" charset="0"/>
                          <a:cs typeface="Times New Roman" panose="02020603050405020304" pitchFamily="18" charset="0"/>
                        </a:rPr>
                        <a:t>24.08.2022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tr-TR" sz="1200" dirty="0">
                        <a:effectLst/>
                        <a:latin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471521"/>
                  </a:ext>
                </a:extLst>
              </a:tr>
              <a:tr h="1040436">
                <a:tc vMerge="1">
                  <a:txBody>
                    <a:bodyPr/>
                    <a:lstStyle/>
                    <a:p>
                      <a:pPr>
                        <a:lnSpc>
                          <a:spcPct val="107000"/>
                        </a:lnSpc>
                        <a:spcAft>
                          <a:spcPts val="800"/>
                        </a:spcAft>
                      </a:pPr>
                      <a:r>
                        <a:rPr lang="tr-TR"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i="1" dirty="0">
                          <a:effectLst/>
                          <a:latin typeface="Calibri" panose="020F0502020204030204" pitchFamily="34" charset="0"/>
                          <a:ea typeface="Times New Roman" panose="02020603050405020304" pitchFamily="18" charset="0"/>
                          <a:cs typeface="Calibri" panose="020F0502020204030204" pitchFamily="34" charset="0"/>
                        </a:rPr>
                        <a:t>Birimlerin Öz-Akran değ ve </a:t>
                      </a:r>
                      <a:r>
                        <a:rPr lang="tr-TR" sz="1200" i="1" dirty="0" err="1">
                          <a:effectLst/>
                          <a:latin typeface="Calibri" panose="020F0502020204030204" pitchFamily="34" charset="0"/>
                          <a:ea typeface="Times New Roman" panose="02020603050405020304" pitchFamily="18" charset="0"/>
                          <a:cs typeface="Calibri" panose="020F0502020204030204" pitchFamily="34" charset="0"/>
                        </a:rPr>
                        <a:t>CBİKO’dan</a:t>
                      </a:r>
                      <a:r>
                        <a:rPr lang="tr-TR" sz="1200" i="1" dirty="0">
                          <a:effectLst/>
                          <a:latin typeface="Calibri" panose="020F0502020204030204" pitchFamily="34" charset="0"/>
                          <a:ea typeface="Times New Roman" panose="02020603050405020304" pitchFamily="18" charset="0"/>
                          <a:cs typeface="Calibri" panose="020F0502020204030204" pitchFamily="34" charset="0"/>
                        </a:rPr>
                        <a:t> çıkan </a:t>
                      </a:r>
                      <a:r>
                        <a:rPr lang="tr-TR" sz="1200" i="1" dirty="0" err="1">
                          <a:effectLst/>
                          <a:latin typeface="Calibri" panose="020F0502020204030204" pitchFamily="34" charset="0"/>
                          <a:ea typeface="Times New Roman" panose="02020603050405020304" pitchFamily="18" charset="0"/>
                          <a:cs typeface="Calibri" panose="020F0502020204030204" pitchFamily="34" charset="0"/>
                        </a:rPr>
                        <a:t>GA’ları</a:t>
                      </a:r>
                      <a:r>
                        <a:rPr lang="tr-TR" sz="1200" i="1" dirty="0">
                          <a:effectLst/>
                          <a:latin typeface="Calibri" panose="020F0502020204030204" pitchFamily="34" charset="0"/>
                          <a:ea typeface="Times New Roman" panose="02020603050405020304" pitchFamily="18" charset="0"/>
                          <a:cs typeface="Calibri" panose="020F0502020204030204" pitchFamily="34" charset="0"/>
                        </a:rPr>
                        <a:t> eylem planlarına </a:t>
                      </a:r>
                      <a:r>
                        <a:rPr lang="tr-TR" sz="1200" i="1" dirty="0" err="1">
                          <a:effectLst/>
                          <a:latin typeface="Calibri" panose="020F0502020204030204" pitchFamily="34" charset="0"/>
                          <a:ea typeface="Times New Roman" panose="02020603050405020304" pitchFamily="18" charset="0"/>
                          <a:cs typeface="Calibri" panose="020F0502020204030204" pitchFamily="34" charset="0"/>
                        </a:rPr>
                        <a:t>dönüştümeleri</a:t>
                      </a:r>
                      <a:r>
                        <a:rPr lang="tr-TR" sz="1200" i="1" dirty="0">
                          <a:effectLst/>
                          <a:latin typeface="Calibri" panose="020F0502020204030204" pitchFamily="34" charset="0"/>
                          <a:ea typeface="Times New Roman" panose="02020603050405020304" pitchFamily="18" charset="0"/>
                          <a:cs typeface="Calibri" panose="020F0502020204030204" pitchFamily="34" charset="0"/>
                        </a:rPr>
                        <a:t>, entegre etmeleri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i="1">
                          <a:effectLst/>
                          <a:latin typeface="Calibri" panose="020F0502020204030204" pitchFamily="34" charset="0"/>
                          <a:ea typeface="Times New Roman" panose="02020603050405020304" pitchFamily="18" charset="0"/>
                          <a:cs typeface="Calibri" panose="020F0502020204030204" pitchFamily="34" charset="0"/>
                        </a:rPr>
                        <a:t>Birim Kalite Komisyonu</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dirty="0">
                          <a:effectLst/>
                          <a:latin typeface="Arial" panose="020B0604020202020204" pitchFamily="34" charset="0"/>
                          <a:ea typeface="Times New Roman" panose="02020603050405020304" pitchFamily="18" charset="0"/>
                          <a:cs typeface="Times New Roman" panose="02020603050405020304" pitchFamily="18" charset="0"/>
                        </a:rPr>
                        <a:t>24.08.2022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dirty="0">
                          <a:effectLst/>
                          <a:latin typeface="Arial" panose="020B0604020202020204" pitchFamily="34" charset="0"/>
                          <a:ea typeface="Times New Roman" panose="02020603050405020304" pitchFamily="18" charset="0"/>
                          <a:cs typeface="Times New Roman" panose="02020603050405020304" pitchFamily="18" charset="0"/>
                        </a:rPr>
                        <a:t>31.08.2022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0631167"/>
                  </a:ext>
                </a:extLst>
              </a:tr>
              <a:tr h="373548">
                <a:tc vMerge="1">
                  <a:txBody>
                    <a:bodyPr/>
                    <a:lstStyle/>
                    <a:p>
                      <a:pPr>
                        <a:lnSpc>
                          <a:spcPct val="107000"/>
                        </a:lnSpc>
                        <a:spcAft>
                          <a:spcPts val="800"/>
                        </a:spcAft>
                      </a:pPr>
                      <a:r>
                        <a:rPr lang="tr-TR"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1200" i="1" dirty="0">
                          <a:effectLst/>
                          <a:latin typeface="Calibri" panose="020F0502020204030204" pitchFamily="34" charset="0"/>
                          <a:ea typeface="Times New Roman" panose="02020603050405020304" pitchFamily="18" charset="0"/>
                          <a:cs typeface="Calibri" panose="020F0502020204030204" pitchFamily="34" charset="0"/>
                        </a:rPr>
                        <a:t>Eylem Planına Dökülmesi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i="1">
                          <a:effectLst/>
                          <a:latin typeface="Calibri" panose="020F0502020204030204" pitchFamily="34" charset="0"/>
                          <a:ea typeface="Times New Roman" panose="02020603050405020304" pitchFamily="18" charset="0"/>
                          <a:cs typeface="Calibri" panose="020F0502020204030204" pitchFamily="34" charset="0"/>
                        </a:rPr>
                        <a:t>Birim Paydaş Danışma Komisyonu</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a:effectLst/>
                          <a:latin typeface="Arial" panose="020B0604020202020204" pitchFamily="34" charset="0"/>
                          <a:ea typeface="Times New Roman" panose="02020603050405020304" pitchFamily="18" charset="0"/>
                          <a:cs typeface="Times New Roman" panose="02020603050405020304" pitchFamily="18" charset="0"/>
                        </a:rPr>
                        <a:t>24.08.2022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a:effectLst/>
                          <a:latin typeface="Arial" panose="020B0604020202020204" pitchFamily="34" charset="0"/>
                          <a:ea typeface="Times New Roman" panose="02020603050405020304" pitchFamily="18" charset="0"/>
                          <a:cs typeface="Times New Roman" panose="02020603050405020304" pitchFamily="18" charset="0"/>
                        </a:rPr>
                        <a:t>31.08.2022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5099457"/>
                  </a:ext>
                </a:extLst>
              </a:tr>
              <a:tr h="373548">
                <a:tc vMerge="1">
                  <a:txBody>
                    <a:bodyPr/>
                    <a:lstStyle/>
                    <a:p>
                      <a:pPr>
                        <a:lnSpc>
                          <a:spcPct val="107000"/>
                        </a:lnSpc>
                        <a:spcAft>
                          <a:spcPts val="800"/>
                        </a:spcAft>
                      </a:pPr>
                      <a:r>
                        <a:rPr lang="tr-TR"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i="1">
                          <a:effectLst/>
                          <a:latin typeface="Calibri" panose="020F0502020204030204" pitchFamily="34" charset="0"/>
                          <a:ea typeface="Times New Roman" panose="02020603050405020304" pitchFamily="18" charset="0"/>
                          <a:cs typeface="Calibri" panose="020F0502020204030204" pitchFamily="34" charset="0"/>
                        </a:rPr>
                        <a:t>Senato Huızurunda sunulması</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i="1">
                          <a:effectLst/>
                          <a:latin typeface="Calibri" panose="020F0502020204030204" pitchFamily="34" charset="0"/>
                          <a:ea typeface="Times New Roman" panose="02020603050405020304" pitchFamily="18" charset="0"/>
                          <a:cs typeface="Calibri" panose="020F0502020204030204" pitchFamily="34" charset="0"/>
                        </a:rPr>
                        <a:t>Birim yöneticisi (Dekan, Müdür)</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a:effectLst/>
                          <a:latin typeface="Arial" panose="020B0604020202020204" pitchFamily="34" charset="0"/>
                          <a:ea typeface="Times New Roman" panose="02020603050405020304" pitchFamily="18" charset="0"/>
                          <a:cs typeface="Times New Roman" panose="02020603050405020304" pitchFamily="18" charset="0"/>
                        </a:rPr>
                        <a:t>31.08.2022</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a:effectLst/>
                          <a:latin typeface="Arial" panose="020B0604020202020204" pitchFamily="34" charset="0"/>
                          <a:ea typeface="Times New Roman" panose="02020603050405020304" pitchFamily="18" charset="0"/>
                          <a:cs typeface="Times New Roman" panose="02020603050405020304" pitchFamily="18" charset="0"/>
                        </a:rPr>
                        <a:t>5-9 Eylül haftası</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i="1" dirty="0">
                          <a:effectLst/>
                          <a:latin typeface="+mn-lt"/>
                          <a:ea typeface="Times New Roman" panose="02020603050405020304" pitchFamily="18" charset="0"/>
                          <a:cs typeface="Times New Roman" panose="02020603050405020304" pitchFamily="18" charset="0"/>
                        </a:rPr>
                        <a:t>Ekim ve Kasım ilk haftaları takip toplantıları yapılabilir.</a:t>
                      </a:r>
                      <a:endParaRPr lang="tr-TR" sz="1200" i="1" dirty="0">
                        <a:effectLst/>
                        <a:latin typeface="+mn-lt"/>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6762417"/>
                  </a:ext>
                </a:extLst>
              </a:tr>
              <a:tr h="559165">
                <a:tc vMerge="1">
                  <a:txBody>
                    <a:bodyPr/>
                    <a:lstStyle/>
                    <a:p>
                      <a:pPr>
                        <a:lnSpc>
                          <a:spcPct val="107000"/>
                        </a:lnSpc>
                        <a:spcAft>
                          <a:spcPts val="800"/>
                        </a:spcAft>
                      </a:pPr>
                      <a:r>
                        <a:rPr lang="tr-TR"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i="1">
                          <a:effectLst/>
                          <a:latin typeface="Calibri" panose="020F0502020204030204" pitchFamily="34" charset="0"/>
                          <a:ea typeface="Times New Roman" panose="02020603050405020304" pitchFamily="18" charset="0"/>
                          <a:cs typeface="Calibri" panose="020F0502020204030204" pitchFamily="34" charset="0"/>
                        </a:rPr>
                        <a:t>İyileştirmeninn periyodik (aylık) toplantılarlaTakibi</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i="1">
                          <a:effectLst/>
                          <a:latin typeface="Calibri" panose="020F0502020204030204" pitchFamily="34" charset="0"/>
                          <a:ea typeface="Times New Roman" panose="02020603050405020304" pitchFamily="18" charset="0"/>
                          <a:cs typeface="Calibri" panose="020F0502020204030204" pitchFamily="34" charset="0"/>
                        </a:rPr>
                        <a:t>Rektörlük (ve Üniversite Kalite Koord. ve Komisyonu)</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a:effectLst/>
                          <a:latin typeface="Arial" panose="020B0604020202020204" pitchFamily="34" charset="0"/>
                          <a:ea typeface="Times New Roman" panose="02020603050405020304" pitchFamily="18" charset="0"/>
                          <a:cs typeface="Times New Roman" panose="02020603050405020304" pitchFamily="18" charset="0"/>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a:effectLst/>
                          <a:latin typeface="Arial" panose="020B0604020202020204" pitchFamily="34" charset="0"/>
                          <a:ea typeface="Times New Roman" panose="02020603050405020304" pitchFamily="18" charset="0"/>
                          <a:cs typeface="Times New Roman" panose="02020603050405020304" pitchFamily="18" charset="0"/>
                        </a:rPr>
                        <a:t>Ekim İlk Hafta,</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200">
                          <a:effectLst/>
                          <a:latin typeface="Arial" panose="020B0604020202020204" pitchFamily="34" charset="0"/>
                          <a:ea typeface="Times New Roman" panose="02020603050405020304" pitchFamily="18" charset="0"/>
                          <a:cs typeface="Times New Roman" panose="02020603050405020304" pitchFamily="18" charset="0"/>
                        </a:rPr>
                        <a:t>Kasım İlk Hafta</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93" marR="37193" marT="734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4270846"/>
                  </a:ext>
                </a:extLst>
              </a:tr>
            </a:tbl>
          </a:graphicData>
        </a:graphic>
      </p:graphicFrame>
      <p:sp>
        <p:nvSpPr>
          <p:cNvPr id="2" name="Title 1">
            <a:extLst>
              <a:ext uri="{FF2B5EF4-FFF2-40B4-BE49-F238E27FC236}">
                <a16:creationId xmlns:a16="http://schemas.microsoft.com/office/drawing/2014/main" id="{6B28E961-E643-2BAF-E7AC-AEFFCEF546DC}"/>
              </a:ext>
            </a:extLst>
          </p:cNvPr>
          <p:cNvSpPr>
            <a:spLocks noGrp="1"/>
          </p:cNvSpPr>
          <p:nvPr>
            <p:ph type="title"/>
          </p:nvPr>
        </p:nvSpPr>
        <p:spPr>
          <a:xfrm>
            <a:off x="838200" y="249512"/>
            <a:ext cx="10515600" cy="833387"/>
          </a:xfrm>
        </p:spPr>
        <p:txBody>
          <a:bodyPr/>
          <a:lstStyle/>
          <a:p>
            <a:r>
              <a:rPr lang="tr-TR" dirty="0"/>
              <a:t>Bu sunumu da içeren bir Eylem Planı Örneği</a:t>
            </a:r>
          </a:p>
        </p:txBody>
      </p:sp>
    </p:spTree>
    <p:extLst>
      <p:ext uri="{BB962C8B-B14F-4D97-AF65-F5344CB8AC3E}">
        <p14:creationId xmlns:p14="http://schemas.microsoft.com/office/powerpoint/2010/main" val="2151731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312EA1-2F53-7ECB-0EE4-F862C6430A22}"/>
              </a:ext>
            </a:extLst>
          </p:cNvPr>
          <p:cNvSpPr>
            <a:spLocks noGrp="1"/>
          </p:cNvSpPr>
          <p:nvPr>
            <p:ph type="title"/>
          </p:nvPr>
        </p:nvSpPr>
        <p:spPr>
          <a:xfrm>
            <a:off x="932793" y="681037"/>
            <a:ext cx="10515600" cy="5000096"/>
          </a:xfrm>
        </p:spPr>
        <p:txBody>
          <a:bodyPr>
            <a:normAutofit/>
          </a:bodyPr>
          <a:lstStyle/>
          <a:p>
            <a:r>
              <a:rPr lang="tr-TR" sz="2800" dirty="0"/>
              <a:t>Paydaş Danışma Kurulu Toplantı Tutanağı örneği (Katılımcı isimleri, GA </a:t>
            </a:r>
            <a:r>
              <a:rPr lang="tr-TR" sz="2800" dirty="0" err="1"/>
              <a:t>ların</a:t>
            </a:r>
            <a:r>
              <a:rPr lang="tr-TR" sz="2800" dirty="0"/>
              <a:t> tartışıldığını gösteren tutanak; yüz yüze ise ıslak imzalı, çevrimiçi ise toplantı kayıt linki ile):</a:t>
            </a:r>
            <a:br>
              <a:rPr lang="tr-TR" sz="2800" dirty="0"/>
            </a:br>
            <a:br>
              <a:rPr lang="tr-TR" sz="2800" dirty="0"/>
            </a:br>
            <a:r>
              <a:rPr lang="tr-TR" sz="2800" dirty="0"/>
              <a:t>* </a:t>
            </a:r>
            <a:r>
              <a:rPr lang="tr-TR" sz="2800" b="1" i="1" dirty="0"/>
              <a:t>LEE için henüz Paydaş Danışma Kurulu oluşturulmamış olup iki ay içerisinde oluşturulması ve aktive edilmesi planlanmaktadır.</a:t>
            </a:r>
            <a:br>
              <a:rPr lang="tr-TR" sz="2800" b="1" i="1" dirty="0"/>
            </a:br>
            <a:br>
              <a:rPr lang="tr-TR" sz="2800" dirty="0"/>
            </a:br>
            <a:endParaRPr lang="tr-TR" sz="2800" dirty="0"/>
          </a:p>
        </p:txBody>
      </p:sp>
    </p:spTree>
    <p:extLst>
      <p:ext uri="{BB962C8B-B14F-4D97-AF65-F5344CB8AC3E}">
        <p14:creationId xmlns:p14="http://schemas.microsoft.com/office/powerpoint/2010/main" val="33864161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13F9-8E93-505D-ACEC-40B817019D7F}"/>
              </a:ext>
            </a:extLst>
          </p:cNvPr>
          <p:cNvSpPr>
            <a:spLocks noGrp="1"/>
          </p:cNvSpPr>
          <p:nvPr>
            <p:ph type="title"/>
          </p:nvPr>
        </p:nvSpPr>
        <p:spPr>
          <a:xfrm>
            <a:off x="838200" y="0"/>
            <a:ext cx="10515600" cy="727951"/>
          </a:xfrm>
        </p:spPr>
        <p:txBody>
          <a:bodyPr/>
          <a:lstStyle/>
          <a:p>
            <a:r>
              <a:rPr lang="tr-TR" dirty="0"/>
              <a:t>Birime dair Genel Bilgiler-1</a:t>
            </a:r>
          </a:p>
        </p:txBody>
      </p:sp>
      <p:sp>
        <p:nvSpPr>
          <p:cNvPr id="11" name="Metin kutusu 10">
            <a:extLst>
              <a:ext uri="{FF2B5EF4-FFF2-40B4-BE49-F238E27FC236}">
                <a16:creationId xmlns:a16="http://schemas.microsoft.com/office/drawing/2014/main" id="{9550A067-11A1-C557-FC96-1B582DCC8805}"/>
              </a:ext>
            </a:extLst>
          </p:cNvPr>
          <p:cNvSpPr txBox="1"/>
          <p:nvPr/>
        </p:nvSpPr>
        <p:spPr>
          <a:xfrm>
            <a:off x="821267" y="661277"/>
            <a:ext cx="10337800" cy="1923604"/>
          </a:xfrm>
          <a:prstGeom prst="rect">
            <a:avLst/>
          </a:prstGeom>
          <a:noFill/>
        </p:spPr>
        <p:txBody>
          <a:bodyPr wrap="square">
            <a:spAutoFit/>
          </a:bodyPr>
          <a:lstStyle/>
          <a:p>
            <a:pPr marL="285750" indent="-285750">
              <a:buFont typeface="Arial" panose="020B0604020202020204" pitchFamily="34" charset="0"/>
              <a:buChar char="•"/>
            </a:pPr>
            <a:r>
              <a:rPr lang="tr-TR" sz="1700" b="0" i="0" u="none" strike="noStrike" baseline="0" dirty="0">
                <a:latin typeface="TimesNewRomanRegular"/>
              </a:rPr>
              <a:t>Bolu Abant İzzet Baysal Üniversitesi 11 Temmuz 1992 tarihli ve 21281 Sayılı Resmî Gazete ilamı ile kurulmuştur</a:t>
            </a:r>
          </a:p>
          <a:p>
            <a:pPr marL="285750" indent="-285750">
              <a:buFont typeface="Arial" panose="020B0604020202020204" pitchFamily="34" charset="0"/>
              <a:buChar char="•"/>
            </a:pPr>
            <a:r>
              <a:rPr lang="tr-TR" sz="1700" b="0" i="0" u="none" strike="noStrike" baseline="0" dirty="0">
                <a:latin typeface="TimesNewRomanRegular"/>
              </a:rPr>
              <a:t>Üniversitemizde ilk olarak Sosyal Bilimler Enstitüsü, Fen Bilimleri Enstitüsü ve Sağlık Bilimleri Enstitüsü 1992 yılında kurulmuş daha sonra 2011 yılında Eğitim </a:t>
            </a:r>
            <a:r>
              <a:rPr lang="tr-TR" sz="1700" dirty="0">
                <a:latin typeface="TimesNewRomanRegular"/>
              </a:rPr>
              <a:t>B</a:t>
            </a:r>
            <a:r>
              <a:rPr lang="tr-TR" sz="1700" b="0" i="0" u="none" strike="noStrike" baseline="0" dirty="0">
                <a:latin typeface="TimesNewRomanRegular"/>
              </a:rPr>
              <a:t>ilimleri Enstitüsünün de katılmasıyla eğitim-öğretime devam etmiştir.</a:t>
            </a:r>
          </a:p>
          <a:p>
            <a:pPr marL="285750" indent="-285750">
              <a:buFont typeface="Arial" panose="020B0604020202020204" pitchFamily="34" charset="0"/>
              <a:buChar char="•"/>
            </a:pPr>
            <a:r>
              <a:rPr lang="tr-TR" sz="1700" b="0" i="0" u="none" strike="noStrike" baseline="0" dirty="0">
                <a:latin typeface="TimesNewRomanRegular"/>
              </a:rPr>
              <a:t>4/3/2020 tarih ve 310858 sayılı Resmî Gazete ilamı ile Üniversitemizde faaliyet göstermekte olan Fen Bilimleri, Sosyal Bilimler, Eğitim Bilimleri ve Sağlık Bilimleri Enstitüleri kapatılmış ve alan ayrımı olmaksızın Lisansüstü Eğitim Enstitüsü açılmıştır.</a:t>
            </a:r>
          </a:p>
        </p:txBody>
      </p:sp>
      <p:graphicFrame>
        <p:nvGraphicFramePr>
          <p:cNvPr id="12" name="Tablo 11">
            <a:extLst>
              <a:ext uri="{FF2B5EF4-FFF2-40B4-BE49-F238E27FC236}">
                <a16:creationId xmlns:a16="http://schemas.microsoft.com/office/drawing/2014/main" id="{30CCE20B-41A7-2D55-A5F6-1A2C3BBD8C77}"/>
              </a:ext>
            </a:extLst>
          </p:cNvPr>
          <p:cNvGraphicFramePr>
            <a:graphicFrameLocks noGrp="1"/>
          </p:cNvGraphicFramePr>
          <p:nvPr>
            <p:extLst>
              <p:ext uri="{D42A27DB-BD31-4B8C-83A1-F6EECF244321}">
                <p14:modId xmlns:p14="http://schemas.microsoft.com/office/powerpoint/2010/main" val="1058220092"/>
              </p:ext>
            </p:extLst>
          </p:nvPr>
        </p:nvGraphicFramePr>
        <p:xfrm>
          <a:off x="714376" y="2771775"/>
          <a:ext cx="10656356" cy="3634029"/>
        </p:xfrm>
        <a:graphic>
          <a:graphicData uri="http://schemas.openxmlformats.org/drawingml/2006/table">
            <a:tbl>
              <a:tblPr>
                <a:tableStyleId>{69C7853C-536D-4A76-A0AE-DD22124D55A5}</a:tableStyleId>
              </a:tblPr>
              <a:tblGrid>
                <a:gridCol w="2294735">
                  <a:extLst>
                    <a:ext uri="{9D8B030D-6E8A-4147-A177-3AD203B41FA5}">
                      <a16:colId xmlns:a16="http://schemas.microsoft.com/office/drawing/2014/main" val="83965060"/>
                    </a:ext>
                  </a:extLst>
                </a:gridCol>
                <a:gridCol w="556299">
                  <a:extLst>
                    <a:ext uri="{9D8B030D-6E8A-4147-A177-3AD203B41FA5}">
                      <a16:colId xmlns:a16="http://schemas.microsoft.com/office/drawing/2014/main" val="3861673021"/>
                    </a:ext>
                  </a:extLst>
                </a:gridCol>
                <a:gridCol w="556299">
                  <a:extLst>
                    <a:ext uri="{9D8B030D-6E8A-4147-A177-3AD203B41FA5}">
                      <a16:colId xmlns:a16="http://schemas.microsoft.com/office/drawing/2014/main" val="1821433641"/>
                    </a:ext>
                  </a:extLst>
                </a:gridCol>
                <a:gridCol w="556299">
                  <a:extLst>
                    <a:ext uri="{9D8B030D-6E8A-4147-A177-3AD203B41FA5}">
                      <a16:colId xmlns:a16="http://schemas.microsoft.com/office/drawing/2014/main" val="3922626992"/>
                    </a:ext>
                  </a:extLst>
                </a:gridCol>
                <a:gridCol w="556299">
                  <a:extLst>
                    <a:ext uri="{9D8B030D-6E8A-4147-A177-3AD203B41FA5}">
                      <a16:colId xmlns:a16="http://schemas.microsoft.com/office/drawing/2014/main" val="4117956573"/>
                    </a:ext>
                  </a:extLst>
                </a:gridCol>
                <a:gridCol w="556299">
                  <a:extLst>
                    <a:ext uri="{9D8B030D-6E8A-4147-A177-3AD203B41FA5}">
                      <a16:colId xmlns:a16="http://schemas.microsoft.com/office/drawing/2014/main" val="4013215738"/>
                    </a:ext>
                  </a:extLst>
                </a:gridCol>
                <a:gridCol w="556299">
                  <a:extLst>
                    <a:ext uri="{9D8B030D-6E8A-4147-A177-3AD203B41FA5}">
                      <a16:colId xmlns:a16="http://schemas.microsoft.com/office/drawing/2014/main" val="492059414"/>
                    </a:ext>
                  </a:extLst>
                </a:gridCol>
                <a:gridCol w="556299">
                  <a:extLst>
                    <a:ext uri="{9D8B030D-6E8A-4147-A177-3AD203B41FA5}">
                      <a16:colId xmlns:a16="http://schemas.microsoft.com/office/drawing/2014/main" val="2604334785"/>
                    </a:ext>
                  </a:extLst>
                </a:gridCol>
                <a:gridCol w="556299">
                  <a:extLst>
                    <a:ext uri="{9D8B030D-6E8A-4147-A177-3AD203B41FA5}">
                      <a16:colId xmlns:a16="http://schemas.microsoft.com/office/drawing/2014/main" val="2681777529"/>
                    </a:ext>
                  </a:extLst>
                </a:gridCol>
                <a:gridCol w="556299">
                  <a:extLst>
                    <a:ext uri="{9D8B030D-6E8A-4147-A177-3AD203B41FA5}">
                      <a16:colId xmlns:a16="http://schemas.microsoft.com/office/drawing/2014/main" val="3856586408"/>
                    </a:ext>
                  </a:extLst>
                </a:gridCol>
                <a:gridCol w="556299">
                  <a:extLst>
                    <a:ext uri="{9D8B030D-6E8A-4147-A177-3AD203B41FA5}">
                      <a16:colId xmlns:a16="http://schemas.microsoft.com/office/drawing/2014/main" val="2277522957"/>
                    </a:ext>
                  </a:extLst>
                </a:gridCol>
                <a:gridCol w="556299">
                  <a:extLst>
                    <a:ext uri="{9D8B030D-6E8A-4147-A177-3AD203B41FA5}">
                      <a16:colId xmlns:a16="http://schemas.microsoft.com/office/drawing/2014/main" val="3020991615"/>
                    </a:ext>
                  </a:extLst>
                </a:gridCol>
                <a:gridCol w="556299">
                  <a:extLst>
                    <a:ext uri="{9D8B030D-6E8A-4147-A177-3AD203B41FA5}">
                      <a16:colId xmlns:a16="http://schemas.microsoft.com/office/drawing/2014/main" val="3527491025"/>
                    </a:ext>
                  </a:extLst>
                </a:gridCol>
                <a:gridCol w="556299">
                  <a:extLst>
                    <a:ext uri="{9D8B030D-6E8A-4147-A177-3AD203B41FA5}">
                      <a16:colId xmlns:a16="http://schemas.microsoft.com/office/drawing/2014/main" val="557041632"/>
                    </a:ext>
                  </a:extLst>
                </a:gridCol>
                <a:gridCol w="556299">
                  <a:extLst>
                    <a:ext uri="{9D8B030D-6E8A-4147-A177-3AD203B41FA5}">
                      <a16:colId xmlns:a16="http://schemas.microsoft.com/office/drawing/2014/main" val="2013612285"/>
                    </a:ext>
                  </a:extLst>
                </a:gridCol>
                <a:gridCol w="573435">
                  <a:extLst>
                    <a:ext uri="{9D8B030D-6E8A-4147-A177-3AD203B41FA5}">
                      <a16:colId xmlns:a16="http://schemas.microsoft.com/office/drawing/2014/main" val="2843654589"/>
                    </a:ext>
                  </a:extLst>
                </a:gridCol>
              </a:tblGrid>
              <a:tr h="255000">
                <a:tc gridSpan="16">
                  <a:txBody>
                    <a:bodyPr/>
                    <a:lstStyle/>
                    <a:p>
                      <a:pPr algn="ctr" fontAlgn="b"/>
                      <a:r>
                        <a:rPr lang="tr-TR" sz="1400" b="1" u="none" strike="noStrike" dirty="0">
                          <a:solidFill>
                            <a:srgbClr val="000000"/>
                          </a:solidFill>
                          <a:effectLst/>
                        </a:rPr>
                        <a:t>LİSANSÜSTÜ MEZUN/AKTİF ÖĞRENCİ SAYILARI</a:t>
                      </a:r>
                      <a:endParaRPr lang="tr-TR" sz="1400" b="1" i="0" u="none" strike="noStrike" dirty="0">
                        <a:solidFill>
                          <a:srgbClr val="000000"/>
                        </a:solidFill>
                        <a:effectLst/>
                        <a:latin typeface="Calibri" panose="020F0502020204030204" pitchFamily="34" charset="0"/>
                      </a:endParaRPr>
                    </a:p>
                  </a:txBody>
                  <a:tcPr marL="8591" marR="8591" marT="8591"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639824056"/>
                  </a:ext>
                </a:extLst>
              </a:tr>
              <a:tr h="255000">
                <a:tc gridSpan="16">
                  <a:txBody>
                    <a:bodyPr/>
                    <a:lstStyle/>
                    <a:p>
                      <a:pPr algn="ctr" fontAlgn="t"/>
                      <a:r>
                        <a:rPr lang="tr-TR" sz="1400" b="0" u="none" strike="noStrike" dirty="0">
                          <a:solidFill>
                            <a:srgbClr val="000000"/>
                          </a:solidFill>
                          <a:effectLst/>
                        </a:rPr>
                        <a:t>NUMBER OF GRADUATES/STUDENTS </a:t>
                      </a:r>
                      <a:endParaRPr lang="tr-TR" sz="1400" b="0" i="0" u="none" strike="noStrike" dirty="0">
                        <a:solidFill>
                          <a:srgbClr val="000000"/>
                        </a:solidFill>
                        <a:effectLst/>
                        <a:latin typeface="Calibri" panose="020F0502020204030204" pitchFamily="34" charset="0"/>
                      </a:endParaRPr>
                    </a:p>
                  </a:txBody>
                  <a:tcPr marL="8591" marR="8591" marT="8591"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91006524"/>
                  </a:ext>
                </a:extLst>
              </a:tr>
              <a:tr h="500129">
                <a:tc rowSpan="2">
                  <a:txBody>
                    <a:bodyPr/>
                    <a:lstStyle/>
                    <a:p>
                      <a:pPr algn="ctr" fontAlgn="ctr"/>
                      <a:endParaRPr lang="tr-TR" sz="1400" b="1" i="0" u="none" strike="noStrike" dirty="0">
                        <a:solidFill>
                          <a:srgbClr val="000000"/>
                        </a:solidFill>
                        <a:effectLst/>
                        <a:latin typeface="Calibri" panose="020F0502020204030204" pitchFamily="34" charset="0"/>
                      </a:endParaRPr>
                    </a:p>
                  </a:txBody>
                  <a:tcPr marL="8591" marR="8591" marT="8591" marB="0" anchor="ctr"/>
                </a:tc>
                <a:tc gridSpan="3">
                  <a:txBody>
                    <a:bodyPr/>
                    <a:lstStyle/>
                    <a:p>
                      <a:pPr algn="ctr" fontAlgn="ctr"/>
                      <a:r>
                        <a:rPr lang="tr-TR" sz="1400" b="1" u="none" strike="noStrike" dirty="0">
                          <a:solidFill>
                            <a:srgbClr val="000000"/>
                          </a:solidFill>
                          <a:effectLst/>
                        </a:rPr>
                        <a:t>YÜKSEK LİSANS</a:t>
                      </a:r>
                      <a:br>
                        <a:rPr lang="tr-TR" sz="1400" b="1" u="none" strike="noStrike" dirty="0">
                          <a:solidFill>
                            <a:srgbClr val="000000"/>
                          </a:solidFill>
                          <a:effectLst/>
                        </a:rPr>
                      </a:br>
                      <a:r>
                        <a:rPr lang="tr-TR" sz="1400" b="1" u="none" strike="noStrike" dirty="0">
                          <a:solidFill>
                            <a:srgbClr val="000000"/>
                          </a:solidFill>
                          <a:effectLst/>
                        </a:rPr>
                        <a:t>MASTER</a:t>
                      </a:r>
                      <a:endParaRPr lang="tr-TR" sz="1400" b="1" i="0" u="none" strike="noStrike" dirty="0">
                        <a:solidFill>
                          <a:srgbClr val="000000"/>
                        </a:solidFill>
                        <a:effectLst/>
                        <a:latin typeface="Calibri" panose="020F0502020204030204" pitchFamily="34" charset="0"/>
                      </a:endParaRPr>
                    </a:p>
                  </a:txBody>
                  <a:tcPr marL="8591" marR="8591" marT="8591" marB="0" anchor="ctr"/>
                </a:tc>
                <a:tc hMerge="1">
                  <a:txBody>
                    <a:bodyPr/>
                    <a:lstStyle/>
                    <a:p>
                      <a:endParaRPr lang="tr-TR"/>
                    </a:p>
                  </a:txBody>
                  <a:tcPr/>
                </a:tc>
                <a:tc hMerge="1">
                  <a:txBody>
                    <a:bodyPr/>
                    <a:lstStyle/>
                    <a:p>
                      <a:endParaRPr lang="tr-TR"/>
                    </a:p>
                  </a:txBody>
                  <a:tcPr/>
                </a:tc>
                <a:tc>
                  <a:txBody>
                    <a:bodyPr/>
                    <a:lstStyle/>
                    <a:p>
                      <a:pPr algn="ctr" fontAlgn="ctr"/>
                      <a:endParaRPr lang="tr-TR" sz="1400" b="1" i="0" u="none" strike="noStrike">
                        <a:solidFill>
                          <a:srgbClr val="000000"/>
                        </a:solidFill>
                        <a:effectLst/>
                        <a:latin typeface="Calibri" panose="020F0502020204030204" pitchFamily="34" charset="0"/>
                      </a:endParaRPr>
                    </a:p>
                  </a:txBody>
                  <a:tcPr marL="8591" marR="8591" marT="8591" marB="0" anchor="ctr"/>
                </a:tc>
                <a:tc gridSpan="3">
                  <a:txBody>
                    <a:bodyPr/>
                    <a:lstStyle/>
                    <a:p>
                      <a:pPr algn="ctr" fontAlgn="ctr"/>
                      <a:r>
                        <a:rPr lang="tr-TR" sz="1400" b="1" u="none" strike="noStrike" dirty="0">
                          <a:solidFill>
                            <a:srgbClr val="000000"/>
                          </a:solidFill>
                          <a:effectLst/>
                        </a:rPr>
                        <a:t>DOKTORA</a:t>
                      </a:r>
                      <a:br>
                        <a:rPr lang="tr-TR" sz="1400" b="1" u="none" strike="noStrike" dirty="0">
                          <a:solidFill>
                            <a:srgbClr val="000000"/>
                          </a:solidFill>
                          <a:effectLst/>
                        </a:rPr>
                      </a:br>
                      <a:r>
                        <a:rPr lang="tr-TR" sz="1400" b="1" u="none" strike="noStrike" dirty="0">
                          <a:solidFill>
                            <a:srgbClr val="000000"/>
                          </a:solidFill>
                          <a:effectLst/>
                        </a:rPr>
                        <a:t>DOCTORATE</a:t>
                      </a:r>
                      <a:endParaRPr lang="tr-TR" sz="1400" b="1" i="0" u="none" strike="noStrike" dirty="0">
                        <a:solidFill>
                          <a:srgbClr val="000000"/>
                        </a:solidFill>
                        <a:effectLst/>
                        <a:latin typeface="Calibri" panose="020F0502020204030204" pitchFamily="34" charset="0"/>
                      </a:endParaRPr>
                    </a:p>
                  </a:txBody>
                  <a:tcPr marL="8591" marR="8591" marT="8591" marB="0" anchor="ctr"/>
                </a:tc>
                <a:tc hMerge="1">
                  <a:txBody>
                    <a:bodyPr/>
                    <a:lstStyle/>
                    <a:p>
                      <a:endParaRPr lang="tr-TR"/>
                    </a:p>
                  </a:txBody>
                  <a:tcPr/>
                </a:tc>
                <a:tc hMerge="1">
                  <a:txBody>
                    <a:bodyPr/>
                    <a:lstStyle/>
                    <a:p>
                      <a:endParaRPr lang="tr-TR"/>
                    </a:p>
                  </a:txBody>
                  <a:tcPr/>
                </a:tc>
                <a:tc>
                  <a:txBody>
                    <a:bodyPr/>
                    <a:lstStyle/>
                    <a:p>
                      <a:pPr algn="ctr" fontAlgn="ctr"/>
                      <a:endParaRPr lang="tr-TR" sz="1400" b="1" i="0" u="none" strike="noStrike">
                        <a:solidFill>
                          <a:srgbClr val="000000"/>
                        </a:solidFill>
                        <a:effectLst/>
                        <a:latin typeface="Calibri" panose="020F0502020204030204" pitchFamily="34" charset="0"/>
                      </a:endParaRPr>
                    </a:p>
                  </a:txBody>
                  <a:tcPr marL="8591" marR="8591" marT="8591" marB="0" anchor="ctr"/>
                </a:tc>
                <a:tc gridSpan="3">
                  <a:txBody>
                    <a:bodyPr/>
                    <a:lstStyle/>
                    <a:p>
                      <a:pPr algn="ctr" fontAlgn="ctr"/>
                      <a:r>
                        <a:rPr lang="tr-TR" sz="1400" b="1" u="none" strike="noStrike">
                          <a:solidFill>
                            <a:srgbClr val="000000"/>
                          </a:solidFill>
                          <a:effectLst/>
                        </a:rPr>
                        <a:t>TEZSİZ YÜKSEK LİSANS </a:t>
                      </a:r>
                      <a:endParaRPr lang="tr-TR" sz="1400" b="1" i="0" u="none" strike="noStrike">
                        <a:solidFill>
                          <a:srgbClr val="000000"/>
                        </a:solidFill>
                        <a:effectLst/>
                        <a:latin typeface="Calibri" panose="020F0502020204030204" pitchFamily="34" charset="0"/>
                      </a:endParaRPr>
                    </a:p>
                  </a:txBody>
                  <a:tcPr marL="8591" marR="8591" marT="8591" marB="0" anchor="ctr"/>
                </a:tc>
                <a:tc hMerge="1">
                  <a:txBody>
                    <a:bodyPr/>
                    <a:lstStyle/>
                    <a:p>
                      <a:endParaRPr lang="tr-TR"/>
                    </a:p>
                  </a:txBody>
                  <a:tcPr/>
                </a:tc>
                <a:tc hMerge="1">
                  <a:txBody>
                    <a:bodyPr/>
                    <a:lstStyle/>
                    <a:p>
                      <a:endParaRPr lang="tr-TR"/>
                    </a:p>
                  </a:txBody>
                  <a:tcPr/>
                </a:tc>
                <a:tc>
                  <a:txBody>
                    <a:bodyPr/>
                    <a:lstStyle/>
                    <a:p>
                      <a:pPr algn="l" fontAlgn="b"/>
                      <a:endParaRPr lang="tr-TR" sz="1400" b="0" i="0" u="none" strike="noStrike">
                        <a:solidFill>
                          <a:srgbClr val="000000"/>
                        </a:solidFill>
                        <a:effectLst/>
                        <a:latin typeface="Calibri" panose="020F0502020204030204" pitchFamily="34" charset="0"/>
                      </a:endParaRPr>
                    </a:p>
                  </a:txBody>
                  <a:tcPr marL="8591" marR="8591" marT="8591" marB="0" anchor="b"/>
                </a:tc>
                <a:tc gridSpan="3">
                  <a:txBody>
                    <a:bodyPr/>
                    <a:lstStyle/>
                    <a:p>
                      <a:pPr algn="ctr" fontAlgn="ctr"/>
                      <a:r>
                        <a:rPr lang="tr-TR" sz="1400" b="1" u="none" strike="noStrike">
                          <a:solidFill>
                            <a:srgbClr val="000000"/>
                          </a:solidFill>
                          <a:effectLst/>
                        </a:rPr>
                        <a:t>TOPLAM</a:t>
                      </a:r>
                      <a:br>
                        <a:rPr lang="tr-TR" sz="1400" b="1" u="none" strike="noStrike">
                          <a:solidFill>
                            <a:srgbClr val="000000"/>
                          </a:solidFill>
                          <a:effectLst/>
                        </a:rPr>
                      </a:br>
                      <a:r>
                        <a:rPr lang="tr-TR" sz="1400" b="1" u="none" strike="noStrike">
                          <a:solidFill>
                            <a:srgbClr val="000000"/>
                          </a:solidFill>
                          <a:effectLst/>
                        </a:rPr>
                        <a:t>TOTAL</a:t>
                      </a:r>
                      <a:endParaRPr lang="tr-TR" sz="1400" b="1" i="0" u="none" strike="noStrike">
                        <a:solidFill>
                          <a:srgbClr val="000000"/>
                        </a:solidFill>
                        <a:effectLst/>
                        <a:latin typeface="Calibri" panose="020F0502020204030204" pitchFamily="34" charset="0"/>
                      </a:endParaRPr>
                    </a:p>
                  </a:txBody>
                  <a:tcPr marL="8591" marR="8591" marT="8591"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24786475"/>
                  </a:ext>
                </a:extLst>
              </a:tr>
              <a:tr h="255000">
                <a:tc vMerge="1">
                  <a:txBody>
                    <a:bodyPr/>
                    <a:lstStyle/>
                    <a:p>
                      <a:endParaRPr lang="tr-TR"/>
                    </a:p>
                  </a:txBody>
                  <a:tcPr/>
                </a:tc>
                <a:tc>
                  <a:txBody>
                    <a:bodyPr/>
                    <a:lstStyle/>
                    <a:p>
                      <a:pPr algn="ctr" fontAlgn="ctr"/>
                      <a:r>
                        <a:rPr lang="tr-TR" sz="1400" b="1" u="none" strike="noStrike">
                          <a:solidFill>
                            <a:srgbClr val="000000"/>
                          </a:solidFill>
                          <a:effectLst/>
                        </a:rPr>
                        <a:t>E</a:t>
                      </a:r>
                      <a:endParaRPr lang="tr-TR" sz="1400" b="1" i="0" u="none" strike="noStrike">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1" u="none" strike="noStrike">
                          <a:solidFill>
                            <a:srgbClr val="000000"/>
                          </a:solidFill>
                          <a:effectLst/>
                        </a:rPr>
                        <a:t>K</a:t>
                      </a:r>
                      <a:endParaRPr lang="tr-TR" sz="1400" b="1" i="0" u="none" strike="noStrike">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1" u="none" strike="noStrike" dirty="0">
                          <a:solidFill>
                            <a:srgbClr val="000000"/>
                          </a:solidFill>
                          <a:effectLst/>
                        </a:rPr>
                        <a:t>T</a:t>
                      </a:r>
                      <a:endParaRPr lang="tr-TR" sz="1400" b="1" i="0" u="none" strike="noStrike" dirty="0">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1" u="none" strike="noStrike">
                          <a:solidFill>
                            <a:srgbClr val="000000"/>
                          </a:solidFill>
                          <a:effectLst/>
                        </a:rPr>
                        <a:t> </a:t>
                      </a:r>
                      <a:endParaRPr lang="tr-TR" sz="1400" b="1" i="0" u="none" strike="noStrike">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1" u="none" strike="noStrike">
                          <a:solidFill>
                            <a:srgbClr val="000000"/>
                          </a:solidFill>
                          <a:effectLst/>
                        </a:rPr>
                        <a:t>E</a:t>
                      </a:r>
                      <a:endParaRPr lang="tr-TR" sz="1400" b="1" i="0" u="none" strike="noStrike">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1" u="none" strike="noStrike">
                          <a:solidFill>
                            <a:srgbClr val="000000"/>
                          </a:solidFill>
                          <a:effectLst/>
                        </a:rPr>
                        <a:t>K</a:t>
                      </a:r>
                      <a:endParaRPr lang="tr-TR" sz="1400" b="1" i="0" u="none" strike="noStrike">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1" u="none" strike="noStrike">
                          <a:solidFill>
                            <a:srgbClr val="000000"/>
                          </a:solidFill>
                          <a:effectLst/>
                        </a:rPr>
                        <a:t>T</a:t>
                      </a:r>
                      <a:endParaRPr lang="tr-TR" sz="1400" b="1" i="0" u="none" strike="noStrike">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1" u="none" strike="noStrike" dirty="0">
                          <a:solidFill>
                            <a:srgbClr val="000000"/>
                          </a:solidFill>
                          <a:effectLst/>
                        </a:rPr>
                        <a:t> </a:t>
                      </a:r>
                      <a:endParaRPr lang="tr-TR" sz="1400" b="1" i="0" u="none" strike="noStrike" dirty="0">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1" u="none" strike="noStrike">
                          <a:solidFill>
                            <a:srgbClr val="000000"/>
                          </a:solidFill>
                          <a:effectLst/>
                        </a:rPr>
                        <a:t>E</a:t>
                      </a:r>
                      <a:endParaRPr lang="tr-TR" sz="1400" b="1" i="0" u="none" strike="noStrike">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1" u="none" strike="noStrike">
                          <a:solidFill>
                            <a:srgbClr val="000000"/>
                          </a:solidFill>
                          <a:effectLst/>
                        </a:rPr>
                        <a:t>K</a:t>
                      </a:r>
                      <a:endParaRPr lang="tr-TR" sz="1400" b="1" i="0" u="none" strike="noStrike">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1" u="none" strike="noStrike">
                          <a:solidFill>
                            <a:srgbClr val="000000"/>
                          </a:solidFill>
                          <a:effectLst/>
                        </a:rPr>
                        <a:t>T</a:t>
                      </a:r>
                      <a:endParaRPr lang="tr-TR" sz="1400" b="1" i="0" u="none" strike="noStrike">
                        <a:solidFill>
                          <a:srgbClr val="000000"/>
                        </a:solidFill>
                        <a:effectLst/>
                        <a:latin typeface="Calibri" panose="020F0502020204030204" pitchFamily="34" charset="0"/>
                      </a:endParaRPr>
                    </a:p>
                  </a:txBody>
                  <a:tcPr marL="8591" marR="8591" marT="8591" marB="0" anchor="ctr"/>
                </a:tc>
                <a:tc>
                  <a:txBody>
                    <a:bodyPr/>
                    <a:lstStyle/>
                    <a:p>
                      <a:pPr algn="l" fontAlgn="b"/>
                      <a:r>
                        <a:rPr lang="tr-TR" sz="1400" b="0" u="none" strike="noStrike">
                          <a:solidFill>
                            <a:srgbClr val="000000"/>
                          </a:solidFill>
                          <a:effectLst/>
                        </a:rPr>
                        <a:t> </a:t>
                      </a:r>
                      <a:endParaRPr lang="tr-TR" sz="1400" b="0" i="0" u="none" strike="noStrike">
                        <a:solidFill>
                          <a:srgbClr val="000000"/>
                        </a:solidFill>
                        <a:effectLst/>
                        <a:latin typeface="Calibri" panose="020F0502020204030204" pitchFamily="34" charset="0"/>
                      </a:endParaRPr>
                    </a:p>
                  </a:txBody>
                  <a:tcPr marL="8591" marR="8591" marT="8591" marB="0" anchor="b"/>
                </a:tc>
                <a:tc>
                  <a:txBody>
                    <a:bodyPr/>
                    <a:lstStyle/>
                    <a:p>
                      <a:pPr algn="ctr" fontAlgn="ctr"/>
                      <a:r>
                        <a:rPr lang="tr-TR" sz="1400" b="1" u="none" strike="noStrike">
                          <a:solidFill>
                            <a:srgbClr val="000000"/>
                          </a:solidFill>
                          <a:effectLst/>
                        </a:rPr>
                        <a:t>E</a:t>
                      </a:r>
                      <a:endParaRPr lang="tr-TR" sz="1400" b="1" i="0" u="none" strike="noStrike">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1" u="none" strike="noStrike">
                          <a:solidFill>
                            <a:srgbClr val="000000"/>
                          </a:solidFill>
                          <a:effectLst/>
                        </a:rPr>
                        <a:t>K</a:t>
                      </a:r>
                      <a:endParaRPr lang="tr-TR" sz="1400" b="1" i="0" u="none" strike="noStrike">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1" u="none" strike="noStrike">
                          <a:solidFill>
                            <a:srgbClr val="000000"/>
                          </a:solidFill>
                          <a:effectLst/>
                        </a:rPr>
                        <a:t>T</a:t>
                      </a:r>
                      <a:endParaRPr lang="tr-TR" sz="1400" b="1" i="0" u="none" strike="noStrike">
                        <a:solidFill>
                          <a:srgbClr val="000000"/>
                        </a:solidFill>
                        <a:effectLst/>
                        <a:latin typeface="Calibri" panose="020F0502020204030204" pitchFamily="34" charset="0"/>
                      </a:endParaRPr>
                    </a:p>
                  </a:txBody>
                  <a:tcPr marL="8591" marR="8591" marT="8591" marB="0" anchor="ctr"/>
                </a:tc>
                <a:extLst>
                  <a:ext uri="{0D108BD9-81ED-4DB2-BD59-A6C34878D82A}">
                    <a16:rowId xmlns:a16="http://schemas.microsoft.com/office/drawing/2014/main" val="3571832917"/>
                  </a:ext>
                </a:extLst>
              </a:tr>
              <a:tr h="592225">
                <a:tc>
                  <a:txBody>
                    <a:bodyPr/>
                    <a:lstStyle/>
                    <a:p>
                      <a:pPr algn="ctr" fontAlgn="ctr"/>
                      <a:r>
                        <a:rPr lang="tr-TR" sz="1400" b="1" u="none" strike="noStrike">
                          <a:solidFill>
                            <a:srgbClr val="000000"/>
                          </a:solidFill>
                          <a:effectLst/>
                        </a:rPr>
                        <a:t>MEZUN (1996 dan itibaren)</a:t>
                      </a:r>
                      <a:endParaRPr lang="tr-TR" sz="1400" b="1" i="0" u="none" strike="noStrike">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1" u="none" strike="noStrike" dirty="0">
                          <a:solidFill>
                            <a:srgbClr val="000000"/>
                          </a:solidFill>
                          <a:effectLst/>
                        </a:rPr>
                        <a:t>981</a:t>
                      </a:r>
                      <a:endParaRPr lang="tr-TR" sz="1400" b="1" i="0" u="none" strike="noStrike" dirty="0">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1" u="none" strike="noStrike">
                          <a:solidFill>
                            <a:srgbClr val="000000"/>
                          </a:solidFill>
                          <a:effectLst/>
                        </a:rPr>
                        <a:t>1262</a:t>
                      </a:r>
                      <a:endParaRPr lang="tr-TR" sz="1400" b="1" i="0" u="none" strike="noStrike">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1" u="none" strike="noStrike" dirty="0">
                          <a:solidFill>
                            <a:srgbClr val="000000"/>
                          </a:solidFill>
                          <a:effectLst/>
                        </a:rPr>
                        <a:t>2243</a:t>
                      </a:r>
                      <a:endParaRPr lang="tr-TR" sz="1400" b="1" i="0" u="none" strike="noStrike" dirty="0">
                        <a:solidFill>
                          <a:srgbClr val="000000"/>
                        </a:solidFill>
                        <a:effectLst/>
                        <a:latin typeface="Calibri" panose="020F0502020204030204" pitchFamily="34" charset="0"/>
                      </a:endParaRPr>
                    </a:p>
                  </a:txBody>
                  <a:tcPr marL="8591" marR="8591" marT="8591" marB="0" anchor="ctr"/>
                </a:tc>
                <a:tc>
                  <a:txBody>
                    <a:bodyPr/>
                    <a:lstStyle/>
                    <a:p>
                      <a:pPr algn="ctr" fontAlgn="ctr"/>
                      <a:endParaRPr lang="tr-TR" sz="1400" b="1" i="0" u="none" strike="noStrike" dirty="0">
                        <a:solidFill>
                          <a:srgbClr val="FF0000"/>
                        </a:solidFill>
                        <a:effectLst/>
                        <a:latin typeface="Calibri" panose="020F0502020204030204" pitchFamily="34" charset="0"/>
                      </a:endParaRPr>
                    </a:p>
                  </a:txBody>
                  <a:tcPr marL="8591" marR="8591" marT="8591" marB="0" anchor="ctr"/>
                </a:tc>
                <a:tc>
                  <a:txBody>
                    <a:bodyPr/>
                    <a:lstStyle/>
                    <a:p>
                      <a:pPr algn="ctr" fontAlgn="ctr"/>
                      <a:r>
                        <a:rPr lang="tr-TR" sz="1400" b="1" u="none" strike="noStrike">
                          <a:solidFill>
                            <a:srgbClr val="000000"/>
                          </a:solidFill>
                          <a:effectLst/>
                        </a:rPr>
                        <a:t>207</a:t>
                      </a:r>
                      <a:endParaRPr lang="tr-TR" sz="1400" b="1" i="0" u="none" strike="noStrike">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1" u="none" strike="noStrike">
                          <a:solidFill>
                            <a:srgbClr val="000000"/>
                          </a:solidFill>
                          <a:effectLst/>
                        </a:rPr>
                        <a:t>173</a:t>
                      </a:r>
                      <a:endParaRPr lang="tr-TR" sz="1400" b="1" i="0" u="none" strike="noStrike">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1" u="none" strike="noStrike">
                          <a:solidFill>
                            <a:srgbClr val="000000"/>
                          </a:solidFill>
                          <a:effectLst/>
                        </a:rPr>
                        <a:t>380</a:t>
                      </a:r>
                      <a:endParaRPr lang="tr-TR" sz="1400" b="1" i="0" u="none" strike="noStrike">
                        <a:solidFill>
                          <a:srgbClr val="000000"/>
                        </a:solidFill>
                        <a:effectLst/>
                        <a:latin typeface="Calibri" panose="020F0502020204030204" pitchFamily="34" charset="0"/>
                      </a:endParaRPr>
                    </a:p>
                  </a:txBody>
                  <a:tcPr marL="8591" marR="8591" marT="8591" marB="0" anchor="ctr"/>
                </a:tc>
                <a:tc>
                  <a:txBody>
                    <a:bodyPr/>
                    <a:lstStyle/>
                    <a:p>
                      <a:pPr algn="ctr" fontAlgn="ctr"/>
                      <a:endParaRPr lang="tr-TR" sz="1400" b="1" i="0" u="none" strike="noStrike" dirty="0">
                        <a:solidFill>
                          <a:srgbClr val="FF0000"/>
                        </a:solidFill>
                        <a:effectLst/>
                        <a:latin typeface="Calibri" panose="020F0502020204030204" pitchFamily="34" charset="0"/>
                      </a:endParaRPr>
                    </a:p>
                  </a:txBody>
                  <a:tcPr marL="8591" marR="8591" marT="8591" marB="0" anchor="ctr"/>
                </a:tc>
                <a:tc>
                  <a:txBody>
                    <a:bodyPr/>
                    <a:lstStyle/>
                    <a:p>
                      <a:pPr algn="ctr" fontAlgn="ctr"/>
                      <a:r>
                        <a:rPr lang="tr-TR" sz="1400" b="1" u="none" strike="noStrike">
                          <a:solidFill>
                            <a:srgbClr val="000000"/>
                          </a:solidFill>
                          <a:effectLst/>
                        </a:rPr>
                        <a:t>193</a:t>
                      </a:r>
                      <a:endParaRPr lang="tr-TR" sz="1400" b="1" i="0" u="none" strike="noStrike">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1" u="none" strike="noStrike" dirty="0">
                          <a:solidFill>
                            <a:srgbClr val="000000"/>
                          </a:solidFill>
                          <a:effectLst/>
                        </a:rPr>
                        <a:t>282</a:t>
                      </a:r>
                      <a:endParaRPr lang="tr-TR" sz="1400" b="1" i="0" u="none" strike="noStrike" dirty="0">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1" u="none" strike="noStrike">
                          <a:solidFill>
                            <a:srgbClr val="000000"/>
                          </a:solidFill>
                          <a:effectLst/>
                        </a:rPr>
                        <a:t>475</a:t>
                      </a:r>
                      <a:endParaRPr lang="tr-TR" sz="1400" b="1" i="0" u="none" strike="noStrike">
                        <a:solidFill>
                          <a:srgbClr val="000000"/>
                        </a:solidFill>
                        <a:effectLst/>
                        <a:latin typeface="Calibri" panose="020F0502020204030204" pitchFamily="34" charset="0"/>
                      </a:endParaRPr>
                    </a:p>
                  </a:txBody>
                  <a:tcPr marL="8591" marR="8591" marT="8591" marB="0" anchor="ctr"/>
                </a:tc>
                <a:tc>
                  <a:txBody>
                    <a:bodyPr/>
                    <a:lstStyle/>
                    <a:p>
                      <a:pPr algn="ctr" fontAlgn="b"/>
                      <a:endParaRPr lang="tr-TR" sz="1400" b="1" i="0" u="none" strike="noStrike">
                        <a:solidFill>
                          <a:srgbClr val="FF0000"/>
                        </a:solidFill>
                        <a:effectLst/>
                        <a:latin typeface="Calibri" panose="020F0502020204030204" pitchFamily="34" charset="0"/>
                      </a:endParaRPr>
                    </a:p>
                  </a:txBody>
                  <a:tcPr marL="8591" marR="8591" marT="8591" marB="0" anchor="b"/>
                </a:tc>
                <a:tc>
                  <a:txBody>
                    <a:bodyPr/>
                    <a:lstStyle/>
                    <a:p>
                      <a:pPr algn="ctr" fontAlgn="ctr"/>
                      <a:r>
                        <a:rPr lang="tr-TR" sz="1400" b="1" u="none" strike="noStrike">
                          <a:solidFill>
                            <a:srgbClr val="FF0000"/>
                          </a:solidFill>
                          <a:effectLst/>
                        </a:rPr>
                        <a:t>1381</a:t>
                      </a:r>
                      <a:endParaRPr lang="tr-TR" sz="1400" b="1" i="0" u="none" strike="noStrike">
                        <a:solidFill>
                          <a:srgbClr val="FF0000"/>
                        </a:solidFill>
                        <a:effectLst/>
                        <a:latin typeface="Calibri" panose="020F0502020204030204" pitchFamily="34" charset="0"/>
                      </a:endParaRPr>
                    </a:p>
                  </a:txBody>
                  <a:tcPr marL="8591" marR="8591" marT="8591" marB="0" anchor="ctr"/>
                </a:tc>
                <a:tc>
                  <a:txBody>
                    <a:bodyPr/>
                    <a:lstStyle/>
                    <a:p>
                      <a:pPr algn="ctr" fontAlgn="ctr"/>
                      <a:r>
                        <a:rPr lang="tr-TR" sz="1400" b="1" u="none" strike="noStrike">
                          <a:solidFill>
                            <a:srgbClr val="FF0000"/>
                          </a:solidFill>
                          <a:effectLst/>
                        </a:rPr>
                        <a:t>1717</a:t>
                      </a:r>
                      <a:endParaRPr lang="tr-TR" sz="1400" b="1" i="0" u="none" strike="noStrike">
                        <a:solidFill>
                          <a:srgbClr val="FF0000"/>
                        </a:solidFill>
                        <a:effectLst/>
                        <a:latin typeface="Calibri" panose="020F0502020204030204" pitchFamily="34" charset="0"/>
                      </a:endParaRPr>
                    </a:p>
                  </a:txBody>
                  <a:tcPr marL="8591" marR="8591" marT="8591" marB="0" anchor="ctr"/>
                </a:tc>
                <a:tc>
                  <a:txBody>
                    <a:bodyPr/>
                    <a:lstStyle/>
                    <a:p>
                      <a:pPr algn="ctr" fontAlgn="ctr"/>
                      <a:r>
                        <a:rPr lang="tr-TR" sz="1400" b="1" u="none" strike="noStrike">
                          <a:solidFill>
                            <a:srgbClr val="FF0000"/>
                          </a:solidFill>
                          <a:effectLst/>
                        </a:rPr>
                        <a:t>3098</a:t>
                      </a:r>
                      <a:endParaRPr lang="tr-TR" sz="1400" b="1" i="0" u="none" strike="noStrike">
                        <a:solidFill>
                          <a:srgbClr val="FF0000"/>
                        </a:solidFill>
                        <a:effectLst/>
                        <a:latin typeface="Calibri" panose="020F0502020204030204" pitchFamily="34" charset="0"/>
                      </a:endParaRPr>
                    </a:p>
                  </a:txBody>
                  <a:tcPr marL="8591" marR="8591" marT="8591" marB="0" anchor="ctr"/>
                </a:tc>
                <a:extLst>
                  <a:ext uri="{0D108BD9-81ED-4DB2-BD59-A6C34878D82A}">
                    <a16:rowId xmlns:a16="http://schemas.microsoft.com/office/drawing/2014/main" val="3253154204"/>
                  </a:ext>
                </a:extLst>
              </a:tr>
              <a:tr h="592225">
                <a:tc>
                  <a:txBody>
                    <a:bodyPr/>
                    <a:lstStyle/>
                    <a:p>
                      <a:pPr algn="ctr" fontAlgn="ctr"/>
                      <a:r>
                        <a:rPr lang="tr-TR" sz="1400" b="1" u="none" strike="noStrike">
                          <a:solidFill>
                            <a:srgbClr val="000000"/>
                          </a:solidFill>
                          <a:effectLst/>
                        </a:rPr>
                        <a:t>M(%)</a:t>
                      </a:r>
                      <a:endParaRPr lang="tr-TR" sz="1400" b="1" i="0" u="none" strike="noStrike">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0" u="none" strike="noStrike">
                          <a:solidFill>
                            <a:srgbClr val="000000"/>
                          </a:solidFill>
                          <a:effectLst/>
                        </a:rPr>
                        <a:t>31,67</a:t>
                      </a:r>
                      <a:endParaRPr lang="tr-TR" sz="1400" b="0" i="0" u="none" strike="noStrike">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0" u="none" strike="noStrike">
                          <a:solidFill>
                            <a:srgbClr val="000000"/>
                          </a:solidFill>
                          <a:effectLst/>
                        </a:rPr>
                        <a:t>40,74</a:t>
                      </a:r>
                      <a:endParaRPr lang="tr-TR" sz="1400" b="0" i="0" u="none" strike="noStrike">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0" u="none" strike="noStrike" dirty="0">
                          <a:solidFill>
                            <a:srgbClr val="000000"/>
                          </a:solidFill>
                          <a:effectLst/>
                        </a:rPr>
                        <a:t>72,40</a:t>
                      </a:r>
                      <a:endParaRPr lang="tr-TR" sz="1400" b="0" i="0" u="none" strike="noStrike" dirty="0">
                        <a:solidFill>
                          <a:srgbClr val="000000"/>
                        </a:solidFill>
                        <a:effectLst/>
                        <a:latin typeface="Calibri" panose="020F0502020204030204" pitchFamily="34" charset="0"/>
                      </a:endParaRPr>
                    </a:p>
                  </a:txBody>
                  <a:tcPr marL="8591" marR="8591" marT="8591" marB="0" anchor="ctr"/>
                </a:tc>
                <a:tc>
                  <a:txBody>
                    <a:bodyPr/>
                    <a:lstStyle/>
                    <a:p>
                      <a:pPr algn="ctr" fontAlgn="ctr"/>
                      <a:endParaRPr lang="tr-TR" sz="1400" b="0" i="0" u="none" strike="noStrike">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0" u="none" strike="noStrike" dirty="0">
                          <a:solidFill>
                            <a:srgbClr val="000000"/>
                          </a:solidFill>
                          <a:effectLst/>
                        </a:rPr>
                        <a:t>6,68</a:t>
                      </a:r>
                      <a:endParaRPr lang="tr-TR" sz="1400" b="0" i="0" u="none" strike="noStrike" dirty="0">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0" u="none" strike="noStrike" dirty="0">
                          <a:solidFill>
                            <a:srgbClr val="000000"/>
                          </a:solidFill>
                          <a:effectLst/>
                        </a:rPr>
                        <a:t>5,58</a:t>
                      </a:r>
                      <a:endParaRPr lang="tr-TR" sz="1400" b="0" i="0" u="none" strike="noStrike" dirty="0">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0" u="none" strike="noStrike">
                          <a:solidFill>
                            <a:srgbClr val="000000"/>
                          </a:solidFill>
                          <a:effectLst/>
                        </a:rPr>
                        <a:t>12,27</a:t>
                      </a:r>
                      <a:endParaRPr lang="tr-TR" sz="1400" b="0" i="0" u="none" strike="noStrike">
                        <a:solidFill>
                          <a:srgbClr val="000000"/>
                        </a:solidFill>
                        <a:effectLst/>
                        <a:latin typeface="Calibri" panose="020F0502020204030204" pitchFamily="34" charset="0"/>
                      </a:endParaRPr>
                    </a:p>
                  </a:txBody>
                  <a:tcPr marL="8591" marR="8591" marT="8591" marB="0" anchor="ctr"/>
                </a:tc>
                <a:tc>
                  <a:txBody>
                    <a:bodyPr/>
                    <a:lstStyle/>
                    <a:p>
                      <a:pPr algn="ctr" fontAlgn="ctr"/>
                      <a:endParaRPr lang="tr-TR" sz="1400" b="0" i="0" u="none" strike="noStrike">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0" u="none" strike="noStrike" dirty="0">
                          <a:solidFill>
                            <a:srgbClr val="000000"/>
                          </a:solidFill>
                          <a:effectLst/>
                        </a:rPr>
                        <a:t>6,23</a:t>
                      </a:r>
                      <a:endParaRPr lang="tr-TR" sz="1400" b="0" i="0" u="none" strike="noStrike" dirty="0">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0" u="none" strike="noStrike">
                          <a:solidFill>
                            <a:srgbClr val="000000"/>
                          </a:solidFill>
                          <a:effectLst/>
                        </a:rPr>
                        <a:t>9,10</a:t>
                      </a:r>
                      <a:endParaRPr lang="tr-TR" sz="1400" b="0" i="0" u="none" strike="noStrike">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0" u="none" strike="noStrike">
                          <a:solidFill>
                            <a:srgbClr val="000000"/>
                          </a:solidFill>
                          <a:effectLst/>
                        </a:rPr>
                        <a:t>15,33</a:t>
                      </a:r>
                      <a:endParaRPr lang="tr-TR" sz="1400" b="0" i="0" u="none" strike="noStrike">
                        <a:solidFill>
                          <a:srgbClr val="000000"/>
                        </a:solidFill>
                        <a:effectLst/>
                        <a:latin typeface="Calibri" panose="020F0502020204030204" pitchFamily="34" charset="0"/>
                      </a:endParaRPr>
                    </a:p>
                  </a:txBody>
                  <a:tcPr marL="8591" marR="8591" marT="8591" marB="0" anchor="ct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0" u="none" strike="noStrike">
                          <a:solidFill>
                            <a:srgbClr val="000000"/>
                          </a:solidFill>
                          <a:effectLst/>
                        </a:rPr>
                        <a:t>44,58</a:t>
                      </a:r>
                      <a:endParaRPr lang="tr-TR" sz="1400" b="0" i="0" u="none" strike="noStrike">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0" u="none" strike="noStrike">
                          <a:solidFill>
                            <a:srgbClr val="000000"/>
                          </a:solidFill>
                          <a:effectLst/>
                        </a:rPr>
                        <a:t>55,42</a:t>
                      </a:r>
                      <a:endParaRPr lang="tr-TR" sz="1400" b="0" i="0" u="none" strike="noStrike">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0" u="none" strike="noStrike">
                          <a:solidFill>
                            <a:srgbClr val="000000"/>
                          </a:solidFill>
                          <a:effectLst/>
                        </a:rPr>
                        <a:t>100,00</a:t>
                      </a:r>
                      <a:endParaRPr lang="tr-TR" sz="1400" b="0" i="0" u="none" strike="noStrike">
                        <a:solidFill>
                          <a:srgbClr val="000000"/>
                        </a:solidFill>
                        <a:effectLst/>
                        <a:latin typeface="Calibri" panose="020F0502020204030204" pitchFamily="34" charset="0"/>
                      </a:endParaRPr>
                    </a:p>
                  </a:txBody>
                  <a:tcPr marL="8591" marR="8591" marT="8591" marB="0" anchor="ctr"/>
                </a:tc>
                <a:extLst>
                  <a:ext uri="{0D108BD9-81ED-4DB2-BD59-A6C34878D82A}">
                    <a16:rowId xmlns:a16="http://schemas.microsoft.com/office/drawing/2014/main" val="1443793789"/>
                  </a:ext>
                </a:extLst>
              </a:tr>
              <a:tr h="592225">
                <a:tc>
                  <a:txBody>
                    <a:bodyPr/>
                    <a:lstStyle/>
                    <a:p>
                      <a:pPr algn="ctr" fontAlgn="ctr"/>
                      <a:r>
                        <a:rPr lang="tr-TR" sz="1400" b="1" u="none" strike="noStrike">
                          <a:solidFill>
                            <a:srgbClr val="000000"/>
                          </a:solidFill>
                          <a:effectLst/>
                        </a:rPr>
                        <a:t>AKTİF ÖĞRENCİ (2022)</a:t>
                      </a:r>
                      <a:endParaRPr lang="tr-TR" sz="1400" b="1" i="0" u="none" strike="noStrike">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1" u="none" strike="noStrike" dirty="0">
                          <a:solidFill>
                            <a:srgbClr val="000000"/>
                          </a:solidFill>
                          <a:effectLst/>
                        </a:rPr>
                        <a:t>864</a:t>
                      </a:r>
                      <a:endParaRPr lang="tr-TR" sz="1400" b="1" i="0" u="none" strike="noStrike" dirty="0">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1" u="none" strike="noStrike" dirty="0">
                          <a:solidFill>
                            <a:srgbClr val="000000"/>
                          </a:solidFill>
                          <a:effectLst/>
                        </a:rPr>
                        <a:t>941</a:t>
                      </a:r>
                      <a:endParaRPr lang="tr-TR" sz="1400" b="1" i="0" u="none" strike="noStrike" dirty="0">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1" u="none" strike="noStrike" dirty="0">
                          <a:solidFill>
                            <a:srgbClr val="000000"/>
                          </a:solidFill>
                          <a:effectLst/>
                        </a:rPr>
                        <a:t>1805</a:t>
                      </a:r>
                      <a:endParaRPr lang="tr-TR" sz="1400" b="1" i="0" u="none" strike="noStrike" dirty="0">
                        <a:solidFill>
                          <a:srgbClr val="000000"/>
                        </a:solidFill>
                        <a:effectLst/>
                        <a:latin typeface="Calibri" panose="020F0502020204030204" pitchFamily="34" charset="0"/>
                      </a:endParaRPr>
                    </a:p>
                  </a:txBody>
                  <a:tcPr marL="8591" marR="8591" marT="8591" marB="0" anchor="ctr"/>
                </a:tc>
                <a:tc>
                  <a:txBody>
                    <a:bodyPr/>
                    <a:lstStyle/>
                    <a:p>
                      <a:pPr algn="ctr" fontAlgn="ctr"/>
                      <a:endParaRPr lang="tr-TR" sz="1400" b="1" i="0" u="none" strike="noStrike" dirty="0">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1" u="none" strike="noStrike" dirty="0">
                          <a:solidFill>
                            <a:srgbClr val="000000"/>
                          </a:solidFill>
                          <a:effectLst/>
                        </a:rPr>
                        <a:t>262</a:t>
                      </a:r>
                      <a:endParaRPr lang="tr-TR" sz="1400" b="1" i="0" u="none" strike="noStrike" dirty="0">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1" u="none" strike="noStrike" dirty="0">
                          <a:solidFill>
                            <a:srgbClr val="000000"/>
                          </a:solidFill>
                          <a:effectLst/>
                        </a:rPr>
                        <a:t>289</a:t>
                      </a:r>
                      <a:endParaRPr lang="tr-TR" sz="1400" b="1" i="0" u="none" strike="noStrike" dirty="0">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1" u="none" strike="noStrike">
                          <a:solidFill>
                            <a:srgbClr val="000000"/>
                          </a:solidFill>
                          <a:effectLst/>
                        </a:rPr>
                        <a:t>551</a:t>
                      </a:r>
                      <a:endParaRPr lang="tr-TR" sz="1400" b="1" i="0" u="none" strike="noStrike">
                        <a:solidFill>
                          <a:srgbClr val="000000"/>
                        </a:solidFill>
                        <a:effectLst/>
                        <a:latin typeface="Calibri" panose="020F0502020204030204" pitchFamily="34" charset="0"/>
                      </a:endParaRPr>
                    </a:p>
                  </a:txBody>
                  <a:tcPr marL="8591" marR="8591" marT="8591" marB="0" anchor="ctr"/>
                </a:tc>
                <a:tc>
                  <a:txBody>
                    <a:bodyPr/>
                    <a:lstStyle/>
                    <a:p>
                      <a:pPr algn="ctr" fontAlgn="ctr"/>
                      <a:endParaRPr lang="tr-TR" sz="1400" b="1" i="0" u="none" strike="noStrike" dirty="0">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1" u="none" strike="noStrike" dirty="0">
                          <a:solidFill>
                            <a:srgbClr val="000000"/>
                          </a:solidFill>
                          <a:effectLst/>
                        </a:rPr>
                        <a:t>79</a:t>
                      </a:r>
                      <a:endParaRPr lang="tr-TR" sz="1400" b="1" i="0" u="none" strike="noStrike" dirty="0">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1" u="none" strike="noStrike" dirty="0">
                          <a:solidFill>
                            <a:srgbClr val="000000"/>
                          </a:solidFill>
                          <a:effectLst/>
                        </a:rPr>
                        <a:t>46</a:t>
                      </a:r>
                      <a:endParaRPr lang="tr-TR" sz="1400" b="1" i="0" u="none" strike="noStrike" dirty="0">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1" u="none" strike="noStrike" dirty="0">
                          <a:solidFill>
                            <a:srgbClr val="000000"/>
                          </a:solidFill>
                          <a:effectLst/>
                        </a:rPr>
                        <a:t>125</a:t>
                      </a:r>
                      <a:endParaRPr lang="tr-TR" sz="1400" b="1" i="0" u="none" strike="noStrike" dirty="0">
                        <a:solidFill>
                          <a:srgbClr val="000000"/>
                        </a:solidFill>
                        <a:effectLst/>
                        <a:latin typeface="Calibri" panose="020F0502020204030204" pitchFamily="34" charset="0"/>
                      </a:endParaRPr>
                    </a:p>
                  </a:txBody>
                  <a:tcPr marL="8591" marR="8591" marT="8591" marB="0" anchor="ct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1" u="none" strike="noStrike" dirty="0">
                          <a:solidFill>
                            <a:srgbClr val="FF0000"/>
                          </a:solidFill>
                          <a:effectLst/>
                        </a:rPr>
                        <a:t>1205</a:t>
                      </a:r>
                      <a:endParaRPr lang="tr-TR" sz="1400" b="1" i="0" u="none" strike="noStrike" dirty="0">
                        <a:solidFill>
                          <a:srgbClr val="FF0000"/>
                        </a:solidFill>
                        <a:effectLst/>
                        <a:latin typeface="Calibri" panose="020F0502020204030204" pitchFamily="34" charset="0"/>
                      </a:endParaRPr>
                    </a:p>
                  </a:txBody>
                  <a:tcPr marL="8591" marR="8591" marT="8591" marB="0" anchor="ctr"/>
                </a:tc>
                <a:tc>
                  <a:txBody>
                    <a:bodyPr/>
                    <a:lstStyle/>
                    <a:p>
                      <a:pPr algn="ctr" fontAlgn="ctr"/>
                      <a:r>
                        <a:rPr lang="tr-TR" sz="1400" b="1" u="none" strike="noStrike" dirty="0">
                          <a:solidFill>
                            <a:srgbClr val="FF0000"/>
                          </a:solidFill>
                          <a:effectLst/>
                        </a:rPr>
                        <a:t>1276</a:t>
                      </a:r>
                      <a:endParaRPr lang="tr-TR" sz="1400" b="1" i="0" u="none" strike="noStrike" dirty="0">
                        <a:solidFill>
                          <a:srgbClr val="FF0000"/>
                        </a:solidFill>
                        <a:effectLst/>
                        <a:latin typeface="Calibri" panose="020F0502020204030204" pitchFamily="34" charset="0"/>
                      </a:endParaRPr>
                    </a:p>
                  </a:txBody>
                  <a:tcPr marL="8591" marR="8591" marT="8591" marB="0" anchor="ctr"/>
                </a:tc>
                <a:tc>
                  <a:txBody>
                    <a:bodyPr/>
                    <a:lstStyle/>
                    <a:p>
                      <a:pPr algn="ctr" fontAlgn="ctr"/>
                      <a:r>
                        <a:rPr lang="tr-TR" sz="1400" b="1" u="none" strike="noStrike">
                          <a:solidFill>
                            <a:srgbClr val="FF0000"/>
                          </a:solidFill>
                          <a:effectLst/>
                        </a:rPr>
                        <a:t>2481</a:t>
                      </a:r>
                      <a:endParaRPr lang="tr-TR" sz="1400" b="1" i="0" u="none" strike="noStrike">
                        <a:solidFill>
                          <a:srgbClr val="FF0000"/>
                        </a:solidFill>
                        <a:effectLst/>
                        <a:latin typeface="Calibri" panose="020F0502020204030204" pitchFamily="34" charset="0"/>
                      </a:endParaRPr>
                    </a:p>
                  </a:txBody>
                  <a:tcPr marL="8591" marR="8591" marT="8591" marB="0" anchor="ctr"/>
                </a:tc>
                <a:extLst>
                  <a:ext uri="{0D108BD9-81ED-4DB2-BD59-A6C34878D82A}">
                    <a16:rowId xmlns:a16="http://schemas.microsoft.com/office/drawing/2014/main" val="3886617815"/>
                  </a:ext>
                </a:extLst>
              </a:tr>
              <a:tr h="592225">
                <a:tc>
                  <a:txBody>
                    <a:bodyPr/>
                    <a:lstStyle/>
                    <a:p>
                      <a:pPr algn="ctr" fontAlgn="ctr"/>
                      <a:r>
                        <a:rPr lang="tr-TR" sz="1400" b="1" u="none" strike="noStrike" dirty="0">
                          <a:solidFill>
                            <a:srgbClr val="000000"/>
                          </a:solidFill>
                          <a:effectLst/>
                        </a:rPr>
                        <a:t>AÖ (%)</a:t>
                      </a:r>
                      <a:endParaRPr lang="tr-TR" sz="1400" b="1" i="0" u="none" strike="noStrike" dirty="0">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0" u="none" strike="noStrike">
                          <a:solidFill>
                            <a:srgbClr val="000000"/>
                          </a:solidFill>
                          <a:effectLst/>
                        </a:rPr>
                        <a:t>34,82</a:t>
                      </a:r>
                      <a:endParaRPr lang="tr-TR" sz="1400" b="0" i="0" u="none" strike="noStrike">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0" u="none" strike="noStrike">
                          <a:solidFill>
                            <a:srgbClr val="000000"/>
                          </a:solidFill>
                          <a:effectLst/>
                        </a:rPr>
                        <a:t>37,93</a:t>
                      </a:r>
                      <a:endParaRPr lang="tr-TR" sz="1400" b="0" i="0" u="none" strike="noStrike">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0" u="none" strike="noStrike" dirty="0">
                          <a:solidFill>
                            <a:srgbClr val="000000"/>
                          </a:solidFill>
                          <a:effectLst/>
                        </a:rPr>
                        <a:t>72,75</a:t>
                      </a:r>
                      <a:endParaRPr lang="tr-TR" sz="1400" b="0" i="0" u="none" strike="noStrike" dirty="0">
                        <a:solidFill>
                          <a:srgbClr val="000000"/>
                        </a:solidFill>
                        <a:effectLst/>
                        <a:latin typeface="Calibri" panose="020F0502020204030204" pitchFamily="34" charset="0"/>
                      </a:endParaRPr>
                    </a:p>
                  </a:txBody>
                  <a:tcPr marL="8591" marR="8591" marT="8591" marB="0" anchor="ct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0" u="none" strike="noStrike" dirty="0">
                          <a:solidFill>
                            <a:srgbClr val="000000"/>
                          </a:solidFill>
                          <a:effectLst/>
                        </a:rPr>
                        <a:t>10,56</a:t>
                      </a:r>
                      <a:endParaRPr lang="tr-TR" sz="1400" b="0" i="0" u="none" strike="noStrike" dirty="0">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0" u="none" strike="noStrike" dirty="0">
                          <a:solidFill>
                            <a:srgbClr val="000000"/>
                          </a:solidFill>
                          <a:effectLst/>
                        </a:rPr>
                        <a:t>11,65</a:t>
                      </a:r>
                      <a:endParaRPr lang="tr-TR" sz="1400" b="0" i="0" u="none" strike="noStrike" dirty="0">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0" u="none" strike="noStrike" dirty="0">
                          <a:solidFill>
                            <a:srgbClr val="000000"/>
                          </a:solidFill>
                          <a:effectLst/>
                        </a:rPr>
                        <a:t>22,21</a:t>
                      </a:r>
                      <a:endParaRPr lang="tr-TR" sz="1400" b="0" i="0" u="none" strike="noStrike" dirty="0">
                        <a:solidFill>
                          <a:srgbClr val="000000"/>
                        </a:solidFill>
                        <a:effectLst/>
                        <a:latin typeface="Calibri" panose="020F0502020204030204" pitchFamily="34" charset="0"/>
                      </a:endParaRPr>
                    </a:p>
                  </a:txBody>
                  <a:tcPr marL="8591" marR="8591" marT="8591" marB="0" anchor="ct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0" u="none" strike="noStrike" dirty="0">
                          <a:solidFill>
                            <a:srgbClr val="000000"/>
                          </a:solidFill>
                          <a:effectLst/>
                        </a:rPr>
                        <a:t>3,18</a:t>
                      </a:r>
                      <a:endParaRPr lang="tr-TR" sz="1400" b="0" i="0" u="none" strike="noStrike" dirty="0">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0" u="none" strike="noStrike" dirty="0">
                          <a:solidFill>
                            <a:srgbClr val="000000"/>
                          </a:solidFill>
                          <a:effectLst/>
                        </a:rPr>
                        <a:t>1,85</a:t>
                      </a:r>
                      <a:endParaRPr lang="tr-TR" sz="1400" b="0" i="0" u="none" strike="noStrike" dirty="0">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0" u="none" strike="noStrike" dirty="0">
                          <a:solidFill>
                            <a:srgbClr val="000000"/>
                          </a:solidFill>
                          <a:effectLst/>
                        </a:rPr>
                        <a:t>5,04</a:t>
                      </a:r>
                      <a:endParaRPr lang="tr-TR" sz="1400" b="0" i="0" u="none" strike="noStrike" dirty="0">
                        <a:solidFill>
                          <a:srgbClr val="000000"/>
                        </a:solidFill>
                        <a:effectLst/>
                        <a:latin typeface="Calibri" panose="020F0502020204030204" pitchFamily="34" charset="0"/>
                      </a:endParaRPr>
                    </a:p>
                  </a:txBody>
                  <a:tcPr marL="8591" marR="8591" marT="8591" marB="0" anchor="ct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0" u="none" strike="noStrike" dirty="0">
                          <a:solidFill>
                            <a:srgbClr val="000000"/>
                          </a:solidFill>
                          <a:effectLst/>
                        </a:rPr>
                        <a:t>48,57</a:t>
                      </a:r>
                      <a:endParaRPr lang="tr-TR" sz="1400" b="0" i="0" u="none" strike="noStrike" dirty="0">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0" u="none" strike="noStrike" dirty="0">
                          <a:solidFill>
                            <a:srgbClr val="000000"/>
                          </a:solidFill>
                          <a:effectLst/>
                        </a:rPr>
                        <a:t>51,43</a:t>
                      </a:r>
                      <a:endParaRPr lang="tr-TR" sz="1400" b="0" i="0" u="none" strike="noStrike" dirty="0">
                        <a:solidFill>
                          <a:srgbClr val="000000"/>
                        </a:solidFill>
                        <a:effectLst/>
                        <a:latin typeface="Calibri" panose="020F0502020204030204" pitchFamily="34" charset="0"/>
                      </a:endParaRPr>
                    </a:p>
                  </a:txBody>
                  <a:tcPr marL="8591" marR="8591" marT="8591" marB="0" anchor="ctr"/>
                </a:tc>
                <a:tc>
                  <a:txBody>
                    <a:bodyPr/>
                    <a:lstStyle/>
                    <a:p>
                      <a:pPr algn="ctr" fontAlgn="ctr"/>
                      <a:r>
                        <a:rPr lang="tr-TR" sz="1400" b="0" u="none" strike="noStrike" dirty="0">
                          <a:solidFill>
                            <a:srgbClr val="000000"/>
                          </a:solidFill>
                          <a:effectLst/>
                        </a:rPr>
                        <a:t>100,00</a:t>
                      </a:r>
                      <a:endParaRPr lang="tr-TR" sz="1400" b="0" i="0" u="none" strike="noStrike" dirty="0">
                        <a:solidFill>
                          <a:srgbClr val="000000"/>
                        </a:solidFill>
                        <a:effectLst/>
                        <a:latin typeface="Calibri" panose="020F0502020204030204" pitchFamily="34" charset="0"/>
                      </a:endParaRPr>
                    </a:p>
                  </a:txBody>
                  <a:tcPr marL="8591" marR="8591" marT="8591" marB="0" anchor="ctr"/>
                </a:tc>
                <a:extLst>
                  <a:ext uri="{0D108BD9-81ED-4DB2-BD59-A6C34878D82A}">
                    <a16:rowId xmlns:a16="http://schemas.microsoft.com/office/drawing/2014/main" val="1671655336"/>
                  </a:ext>
                </a:extLst>
              </a:tr>
            </a:tbl>
          </a:graphicData>
        </a:graphic>
      </p:graphicFrame>
    </p:spTree>
    <p:extLst>
      <p:ext uri="{BB962C8B-B14F-4D97-AF65-F5344CB8AC3E}">
        <p14:creationId xmlns:p14="http://schemas.microsoft.com/office/powerpoint/2010/main" val="2046540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D4DDE0-01D0-0962-69A6-B9E0D5D5868D}"/>
              </a:ext>
            </a:extLst>
          </p:cNvPr>
          <p:cNvSpPr>
            <a:spLocks noGrp="1"/>
          </p:cNvSpPr>
          <p:nvPr>
            <p:ph type="title"/>
          </p:nvPr>
        </p:nvSpPr>
        <p:spPr>
          <a:xfrm>
            <a:off x="838199" y="0"/>
            <a:ext cx="10515600" cy="1325563"/>
          </a:xfrm>
        </p:spPr>
        <p:txBody>
          <a:bodyPr/>
          <a:lstStyle/>
          <a:p>
            <a:pPr algn="ctr"/>
            <a:r>
              <a:rPr lang="tr-TR" dirty="0"/>
              <a:t>Mezun Sayılarının Yıllara Göre Değişimi</a:t>
            </a:r>
          </a:p>
        </p:txBody>
      </p:sp>
      <p:graphicFrame>
        <p:nvGraphicFramePr>
          <p:cNvPr id="5" name="İçerik Yer Tutucusu 4">
            <a:extLst>
              <a:ext uri="{FF2B5EF4-FFF2-40B4-BE49-F238E27FC236}">
                <a16:creationId xmlns:a16="http://schemas.microsoft.com/office/drawing/2014/main" id="{67B7DBA7-E0E2-D4F7-8BE4-635B495F295B}"/>
              </a:ext>
            </a:extLst>
          </p:cNvPr>
          <p:cNvGraphicFramePr>
            <a:graphicFrameLocks noGrp="1"/>
          </p:cNvGraphicFramePr>
          <p:nvPr>
            <p:ph idx="1"/>
            <p:extLst>
              <p:ext uri="{D42A27DB-BD31-4B8C-83A1-F6EECF244321}">
                <p14:modId xmlns:p14="http://schemas.microsoft.com/office/powerpoint/2010/main" val="1817878908"/>
              </p:ext>
            </p:extLst>
          </p:nvPr>
        </p:nvGraphicFramePr>
        <p:xfrm>
          <a:off x="622300" y="1067595"/>
          <a:ext cx="4762500" cy="27170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İçerik Yer Tutucusu 3">
            <a:extLst>
              <a:ext uri="{FF2B5EF4-FFF2-40B4-BE49-F238E27FC236}">
                <a16:creationId xmlns:a16="http://schemas.microsoft.com/office/drawing/2014/main" id="{3CE64747-31B7-9163-FD27-46AE1F93B295}"/>
              </a:ext>
            </a:extLst>
          </p:cNvPr>
          <p:cNvGraphicFramePr>
            <a:graphicFrameLocks/>
          </p:cNvGraphicFramePr>
          <p:nvPr>
            <p:extLst>
              <p:ext uri="{D42A27DB-BD31-4B8C-83A1-F6EECF244321}">
                <p14:modId xmlns:p14="http://schemas.microsoft.com/office/powerpoint/2010/main" val="1434230784"/>
              </p:ext>
            </p:extLst>
          </p:nvPr>
        </p:nvGraphicFramePr>
        <p:xfrm>
          <a:off x="6180669" y="1067595"/>
          <a:ext cx="5317066" cy="27170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fik 6">
            <a:extLst>
              <a:ext uri="{FF2B5EF4-FFF2-40B4-BE49-F238E27FC236}">
                <a16:creationId xmlns:a16="http://schemas.microsoft.com/office/drawing/2014/main" id="{037C778D-4B4C-4E06-8135-54068A20AB16}"/>
              </a:ext>
            </a:extLst>
          </p:cNvPr>
          <p:cNvGraphicFramePr>
            <a:graphicFrameLocks/>
          </p:cNvGraphicFramePr>
          <p:nvPr>
            <p:extLst>
              <p:ext uri="{D42A27DB-BD31-4B8C-83A1-F6EECF244321}">
                <p14:modId xmlns:p14="http://schemas.microsoft.com/office/powerpoint/2010/main" val="1371868639"/>
              </p:ext>
            </p:extLst>
          </p:nvPr>
        </p:nvGraphicFramePr>
        <p:xfrm>
          <a:off x="3604682" y="3844660"/>
          <a:ext cx="4489451" cy="27170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14708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2213</TotalTime>
  <Words>4078</Words>
  <Application>Microsoft Office PowerPoint</Application>
  <PresentationFormat>Geniş ekran</PresentationFormat>
  <Paragraphs>913</Paragraphs>
  <Slides>30</Slides>
  <Notes>2</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30</vt:i4>
      </vt:variant>
    </vt:vector>
  </HeadingPairs>
  <TitlesOfParts>
    <vt:vector size="38" baseType="lpstr">
      <vt:lpstr>Arial</vt:lpstr>
      <vt:lpstr>Calibri</vt:lpstr>
      <vt:lpstr>Calibri Light</vt:lpstr>
      <vt:lpstr>Candara</vt:lpstr>
      <vt:lpstr>Times New Roman</vt:lpstr>
      <vt:lpstr>TimesNewRomanBold</vt:lpstr>
      <vt:lpstr>TimesNewRomanRegular</vt:lpstr>
      <vt:lpstr>Office Theme</vt:lpstr>
      <vt:lpstr>Lisansüstü Eğitim Enstitüsü 2022 Öz/Akran Değerlendirmeden Çıkan İyileştirme Eylem Planları ve Önceki İyileştirmeler</vt:lpstr>
      <vt:lpstr>PowerPoint Sunusu</vt:lpstr>
      <vt:lpstr>PowerPoint Sunusu</vt:lpstr>
      <vt:lpstr>KONTROL ve ÖNLEM  K: Hatayı saptama, Ö:Düzeltme/Eksiklerde İyileştirme</vt:lpstr>
      <vt:lpstr>2022 Öz-Akran değerlendirmeden çıkan İyileştirme Önerilerinin Hayata Geçmeye Başlatılması (bunun kanıtlarını içeren sunu parçasının hazırlanması)</vt:lpstr>
      <vt:lpstr>Bu sunumu da içeren bir Eylem Planı Örneği</vt:lpstr>
      <vt:lpstr>Paydaş Danışma Kurulu Toplantı Tutanağı örneği (Katılımcı isimleri, GA ların tartışıldığını gösteren tutanak; yüz yüze ise ıslak imzalı, çevrimiçi ise toplantı kayıt linki ile):  * LEE için henüz Paydaş Danışma Kurulu oluşturulmamış olup iki ay içerisinde oluşturulması ve aktive edilmesi planlanmaktadır.  </vt:lpstr>
      <vt:lpstr>Birime dair Genel Bilgiler-1</vt:lpstr>
      <vt:lpstr>Mezun Sayılarının Yıllara Göre Değişimi</vt:lpstr>
      <vt:lpstr>Mezun Sayılarının Yıllara Göre Değişimi</vt:lpstr>
      <vt:lpstr>Enstitümüzde 64 Ana Bilim Dalı Başkanlığınca 85 tezli yüksek lisans programı, 14 tezsiz yüksek lisans programı ve 40 doktora programı yürütülmektedir (http://online.lisansustu.ibu.edu.tr/post/AnaBilimDallariPro).  </vt:lpstr>
      <vt:lpstr>Öğrenci Sayılarının ABD Göre Durumu</vt:lpstr>
      <vt:lpstr>Öğrenci Sayılarının ABD Göre Durumu</vt:lpstr>
      <vt:lpstr>2- Birime dair Genel Bilgiler</vt:lpstr>
      <vt:lpstr>2022 Akran Değerlendirmede Birim Güçlü Yanları (kanıtlar eklemeniz önemlidir)</vt:lpstr>
      <vt:lpstr>2022 Akran Değerlendirmede Birim Güçlü Yanları (kanıtlar eklemeniz önemlidir)</vt:lpstr>
      <vt:lpstr>2022 Akran Değerlendirmede Birim Güçlü Yanları (kanıtlar eklemeniz önemlidir)</vt:lpstr>
      <vt:lpstr>2022 Akran Değerlendirmede Birim Güçlü Yanları (kanıtlar eklemeniz önemlidir)</vt:lpstr>
      <vt:lpstr>2022 Akran Değerlendirmede Birim Güçlü Yanları (kanıtlar eklemeniz önemlidir)</vt:lpstr>
      <vt:lpstr>2022 Akran Değerlendirmede Gelişmeye Açık Yanlar (bu ana başlıklar sonrası eylemler için planlar [eylem sorumlusu ve bitiş zamanı içeren] eklemeniz gereklidir)</vt:lpstr>
      <vt:lpstr>2022 Akran Değerlendirmede Gelişmeye Açık Yanlar (bu ana başlıklar sonrası eylemler için planlar [eylem sorumlusu ve bitiş zamanı içeren] eklemeniz gereklidir)</vt:lpstr>
      <vt:lpstr>2022 Akran Değerlendirmede Gelişmeye Açık Yanlar (bu ana başlıklar sonrası eylemler için planlar [eylem sorumlusu ve bitiş zamanı içeren] eklemeniz gereklidir)</vt:lpstr>
      <vt:lpstr>1.Liderlik ve Kalite Gelişmeye Açık Yan için aşağıdaki formatta eylem planı; Bir ay, 2 ay, 6 aylık dönemlerde</vt:lpstr>
      <vt:lpstr>1.Liderlik ve Kalite Gelişmeye Açık Yan </vt:lpstr>
      <vt:lpstr>2. Eğitim-Öğretim Gelişmeye Açık Yan için aşağıdaki formatta eylem planı; Bir ay, 2 ay, 6 aylık dönemlerde</vt:lpstr>
      <vt:lpstr>3. Ar-Ge Gelişmeye Açık Yanları  için aşağıdaki formatta eylem planı; Bir ay, 2 ay, 6 aylık dönemlerde (Ar-Ge Faaliyeti bulunmayan YO/MYO’lar bu slaytı doldurmayabilir, Tarihler temsili olup eyleme göre düzenlenmelidir)</vt:lpstr>
      <vt:lpstr>4. Toplumsal Katkı Gelişmeye Açık Yan için aşağıdaki formatta eylem planı; Bir ay, 2 ay, 6 aylık dönemlerde</vt:lpstr>
      <vt:lpstr>2021 Faaliyet Rapor sunumunda 2022 yılı için yapılan eylem planından tamamlanan eylemler</vt:lpstr>
      <vt:lpstr>2020 Üni-Veri eylem planından tamamlanan eylemler (Aşağıdaki Listede ismi olan Fakülteler için)</vt:lpstr>
      <vt:lpstr>2020 Öz-Akran Değerlendirme turunda tanımlanarak şimdiye kadar bitirilen/iyileştirilen eylemler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…Fakültesi/YO/MYO/LEE 2022 Öz/Akran Değerlendirmeden Çıkan İyileştirme Eylem Planları</dc:title>
  <dc:creator>Kamil Gürel</dc:creator>
  <cp:lastModifiedBy>cihangir kirazli</cp:lastModifiedBy>
  <cp:revision>24</cp:revision>
  <dcterms:created xsi:type="dcterms:W3CDTF">2022-08-26T06:22:10Z</dcterms:created>
  <dcterms:modified xsi:type="dcterms:W3CDTF">2022-09-03T23:14:42Z</dcterms:modified>
</cp:coreProperties>
</file>